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9" r:id="rId4"/>
    <p:sldId id="260" r:id="rId5"/>
    <p:sldId id="261"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90" autoAdjust="0"/>
    <p:restoredTop sz="94660"/>
  </p:normalViewPr>
  <p:slideViewPr>
    <p:cSldViewPr snapToGrid="0">
      <p:cViewPr varScale="1">
        <p:scale>
          <a:sx n="82" d="100"/>
          <a:sy n="82" d="100"/>
        </p:scale>
        <p:origin x="126"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0517B2-7AD4-4166-B93C-C442631DF23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FBD3901-A80E-4248-A9C1-E0DAC5398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173FDF-DCB9-446E-8A9E-564269E57942}"/>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E5021EEB-6DBC-4D98-8D9D-F9ED912232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2A08F4-7E14-4F2A-B645-D08C5DD75C31}"/>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10302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8B70E-37CE-4135-AE39-F29AADC9B3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03A0FF-A7AB-420D-B8A2-7DD873745C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8BE386-613B-4F57-B9A7-452098BF6ED6}"/>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BF86276A-93D3-4F48-8F9F-5099065603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6CED86-F642-435C-8BDC-BBEEB51B28C3}"/>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404331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A70C00B-B8B4-4386-99EB-161ECBAB355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916F2A-E3B1-48B1-8E7F-4E9C5755B22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6FC70D-08E1-4B6C-8926-A05B09A148D0}"/>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E2EB4DDE-2B15-4866-AC27-53CE4CC282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27349F-5A7E-46EE-B4AA-03038BCF652B}"/>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169512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393BB-CB0B-44E5-9C5E-1AC01D52E0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42FCED-4050-4D7B-A5C9-A14A483A38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B67B61-1259-422A-AD54-96C4B04A7471}"/>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C31102A2-45E2-4D49-AB8E-89304184C1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494B4F-6013-41CC-B4A3-7B8B98087AC8}"/>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298130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1E3D47-6305-4FF0-A100-00E0B72DAA9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A2FFF4-3BBB-459A-808C-2DA6CAF5DB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33C3FD0-6CF3-4298-BD26-A8ECCF129A3F}"/>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814D1B79-185B-4F88-80D2-DD8667A009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CCD4D0-825F-45C5-B262-1F3A2C246919}"/>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146883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334B0-789E-46B8-82B0-EA4D838E95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B81A85-1EFB-4590-A114-7EE8A01F9B3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F453ECF-D4FA-4F5D-933F-C700EC6A555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EB03C4-6E80-42EC-9D32-BE1AC6D1EDC8}"/>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F1DC4FA3-5692-4CF9-8FA9-07AAF34DFD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F8FCE3-FCC9-4213-9CE5-28B9C5B07050}"/>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283825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FEDED-D0CE-402F-9DAA-E942DE06FED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AB749A-0926-41A8-9924-78BA50D6A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7E18BFC-C973-4D9A-9F96-55CE4508A02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C4D436C-E97A-4E5C-AA33-3CC2D665E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24E0554-C969-4006-A571-DD552E44E6D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40AE85A-05C3-4050-8872-120C62525FF8}"/>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8" name="フッター プレースホルダー 7">
            <a:extLst>
              <a:ext uri="{FF2B5EF4-FFF2-40B4-BE49-F238E27FC236}">
                <a16:creationId xmlns:a16="http://schemas.microsoft.com/office/drawing/2014/main" id="{CEA044E4-E198-4942-AA50-5E97A8B6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1F6949D-E152-4AFC-AF87-2BC956497771}"/>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198910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4160EA-0119-4C01-8C02-666F64B9332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B9EE0B8-5169-423A-A806-D3C8FA740B1D}"/>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4" name="フッター プレースホルダー 3">
            <a:extLst>
              <a:ext uri="{FF2B5EF4-FFF2-40B4-BE49-F238E27FC236}">
                <a16:creationId xmlns:a16="http://schemas.microsoft.com/office/drawing/2014/main" id="{7DEE4BF6-8FFC-4A8A-9065-A18FAC905E5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CBC220E-2572-44AE-9DF8-527350299B25}"/>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56210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A874BBD-CEBD-47BA-B3E2-FE1C91E1C4BD}"/>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3" name="フッター プレースホルダー 2">
            <a:extLst>
              <a:ext uri="{FF2B5EF4-FFF2-40B4-BE49-F238E27FC236}">
                <a16:creationId xmlns:a16="http://schemas.microsoft.com/office/drawing/2014/main" id="{20313701-2127-438A-BFEB-E566F2DAECF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4284284-67BB-43AE-BA31-E32B54F5A485}"/>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78762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8DFFD-6A6B-4694-B9F4-F0B00DE85EC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62C095-DE2E-40BA-A906-A071A9FB9C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06913E-4C41-4167-AA79-0593E5CE0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F60BC1-82E0-4AEF-8880-FED0CE6B742C}"/>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6F68CE7D-4CCF-4ECB-B363-E2FC03430E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16B719-74A3-4FC3-AABD-9A0BC326864D}"/>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19873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C69DA-F465-4748-89AC-94A1297D39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A485940-D0F2-46F4-A4E7-DF003534A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4D5C7ED-36FE-4A2C-B0C1-7B1B10244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94DA1AB-C659-4240-81AA-237FDFCA0A58}"/>
              </a:ext>
            </a:extLst>
          </p:cNvPr>
          <p:cNvSpPr>
            <a:spLocks noGrp="1"/>
          </p:cNvSpPr>
          <p:nvPr>
            <p:ph type="dt" sz="half" idx="10"/>
          </p:nvPr>
        </p:nvSpPr>
        <p:spPr/>
        <p:txBody>
          <a:bodyPr/>
          <a:lstStyle/>
          <a:p>
            <a:fld id="{54E44660-47CF-4A0B-AC90-8388D5079AAF}"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4F4FDAB0-3A0D-4A94-8E34-0E32E6DA638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9811DA-3844-4748-B961-4DF364262603}"/>
              </a:ext>
            </a:extLst>
          </p:cNvPr>
          <p:cNvSpPr>
            <a:spLocks noGrp="1"/>
          </p:cNvSpPr>
          <p:nvPr>
            <p:ph type="sldNum" sz="quarter" idx="12"/>
          </p:nvPr>
        </p:nvSpPr>
        <p:spPr/>
        <p:txBody>
          <a:body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187378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21B7245-0168-4DF2-B879-A2174AA6EB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7139495-C5A0-4DE1-B539-A580521D0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158A76-3743-4BF6-942D-6B321A77A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44660-47CF-4A0B-AC90-8388D5079AAF}"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9E5A3F42-A28C-4960-BBAB-C6BFADDA5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138D469-1087-4A86-A95B-366596A6A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9FFF6-E8DB-4A9B-9D71-C7CE281144B7}" type="slidenum">
              <a:rPr kumimoji="1" lang="ja-JP" altLang="en-US" smtClean="0"/>
              <a:t>‹#›</a:t>
            </a:fld>
            <a:endParaRPr kumimoji="1" lang="ja-JP" altLang="en-US"/>
          </a:p>
        </p:txBody>
      </p:sp>
    </p:spTree>
    <p:extLst>
      <p:ext uri="{BB962C8B-B14F-4D97-AF65-F5344CB8AC3E}">
        <p14:creationId xmlns:p14="http://schemas.microsoft.com/office/powerpoint/2010/main" val="63014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sv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 Id="rId9"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emf"/><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4C8F6-DF09-9344-8380-8851CAAA4A1D}"/>
            </a:ext>
          </a:extLst>
        </p:cNvPr>
        <p:cNvGrpSpPr/>
        <p:nvPr/>
      </p:nvGrpSpPr>
      <p:grpSpPr>
        <a:xfrm>
          <a:off x="0" y="0"/>
          <a:ext cx="0" cy="0"/>
          <a:chOff x="0" y="0"/>
          <a:chExt cx="0" cy="0"/>
        </a:xfrm>
      </p:grpSpPr>
      <p:sp>
        <p:nvSpPr>
          <p:cNvPr id="93" name="タイトル 92">
            <a:extLst>
              <a:ext uri="{FF2B5EF4-FFF2-40B4-BE49-F238E27FC236}">
                <a16:creationId xmlns:a16="http://schemas.microsoft.com/office/drawing/2014/main" id="{58E3E131-B1A4-80D6-FB56-FBC1FABB2BF7}"/>
              </a:ext>
            </a:extLst>
          </p:cNvPr>
          <p:cNvSpPr>
            <a:spLocks noGrp="1"/>
          </p:cNvSpPr>
          <p:nvPr>
            <p:ph type="ctrTitle"/>
          </p:nvPr>
        </p:nvSpPr>
        <p:spPr/>
        <p:txBody>
          <a:bodyPr>
            <a:noAutofit/>
          </a:bodyPr>
          <a:lstStyle/>
          <a:p>
            <a:r>
              <a:rPr lang="ja-JP" altLang="en-US" sz="4400" dirty="0">
                <a:solidFill>
                  <a:schemeClr val="accent1"/>
                </a:solidFill>
                <a:latin typeface="Meiryo UI" panose="020B0604030504040204" pitchFamily="50" charset="-128"/>
                <a:ea typeface="Meiryo UI" panose="020B0604030504040204" pitchFamily="50" charset="-128"/>
              </a:rPr>
              <a:t>そもそも　炭素循環とは何か</a:t>
            </a:r>
            <a:br>
              <a:rPr lang="en-US" altLang="ja-JP" sz="4400" dirty="0">
                <a:solidFill>
                  <a:schemeClr val="accent1"/>
                </a:solidFill>
                <a:latin typeface="Meiryo UI" panose="020B0604030504040204" pitchFamily="50" charset="-128"/>
                <a:ea typeface="Meiryo UI" panose="020B0604030504040204" pitchFamily="50" charset="-128"/>
              </a:rPr>
            </a:br>
            <a:r>
              <a:rPr lang="ja-JP" altLang="en-US" sz="4400" dirty="0">
                <a:solidFill>
                  <a:schemeClr val="accent1"/>
                </a:solidFill>
                <a:latin typeface="Meiryo UI" panose="020B0604030504040204" pitchFamily="50" charset="-128"/>
                <a:ea typeface="Meiryo UI" panose="020B0604030504040204" pitchFamily="50" charset="-128"/>
              </a:rPr>
              <a:t>イントロダクション</a:t>
            </a:r>
          </a:p>
        </p:txBody>
      </p:sp>
      <p:sp>
        <p:nvSpPr>
          <p:cNvPr id="7" name="字幕 6">
            <a:extLst>
              <a:ext uri="{FF2B5EF4-FFF2-40B4-BE49-F238E27FC236}">
                <a16:creationId xmlns:a16="http://schemas.microsoft.com/office/drawing/2014/main" id="{EDDC805D-E301-754B-5E89-23A3272EA81B}"/>
              </a:ext>
            </a:extLst>
          </p:cNvPr>
          <p:cNvSpPr>
            <a:spLocks noGrp="1"/>
          </p:cNvSpPr>
          <p:nvPr>
            <p:ph type="subTitle" idx="1"/>
          </p:nvPr>
        </p:nvSpPr>
        <p:spPr/>
        <p:txBody>
          <a:bodyPr/>
          <a:lstStyle/>
          <a:p>
            <a:r>
              <a:rPr lang="ja-JP" altLang="en-US" dirty="0"/>
              <a:t>藤井　宏行</a:t>
            </a:r>
            <a:endParaRPr lang="en-US" altLang="ja-JP" dirty="0"/>
          </a:p>
          <a:p>
            <a:r>
              <a:rPr lang="en-US" altLang="ja-JP" dirty="0"/>
              <a:t>2025.08.01</a:t>
            </a:r>
          </a:p>
          <a:p>
            <a:endParaRPr lang="ja-JP" altLang="en-US" dirty="0"/>
          </a:p>
        </p:txBody>
      </p:sp>
    </p:spTree>
    <p:extLst>
      <p:ext uri="{BB962C8B-B14F-4D97-AF65-F5344CB8AC3E}">
        <p14:creationId xmlns:p14="http://schemas.microsoft.com/office/powerpoint/2010/main" val="98129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51BA8A99-2125-7EB4-2C36-F959AAF12FF4}"/>
              </a:ext>
            </a:extLst>
          </p:cNvPr>
          <p:cNvSpPr/>
          <p:nvPr/>
        </p:nvSpPr>
        <p:spPr>
          <a:xfrm>
            <a:off x="3016608" y="2145630"/>
            <a:ext cx="3914687" cy="1725934"/>
          </a:xfrm>
          <a:prstGeom prst="rect">
            <a:avLst/>
          </a:prstGeom>
          <a:solidFill>
            <a:srgbClr val="92D05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892E7FC-3498-F4AF-6B5E-353B8997E3FC}"/>
              </a:ext>
            </a:extLst>
          </p:cNvPr>
          <p:cNvSpPr txBox="1"/>
          <p:nvPr/>
        </p:nvSpPr>
        <p:spPr>
          <a:xfrm>
            <a:off x="5473819" y="2259840"/>
            <a:ext cx="1328624" cy="338554"/>
          </a:xfrm>
          <a:prstGeom prst="rect">
            <a:avLst/>
          </a:prstGeom>
          <a:solidFill>
            <a:srgbClr val="5B9BD5">
              <a:lumMod val="60000"/>
              <a:lumOff val="40000"/>
            </a:srgbClr>
          </a:solidFill>
          <a:ln w="6350" cap="flat" cmpd="sng" algn="ctr">
            <a:solidFill>
              <a:srgbClr val="44546A"/>
            </a:solidFill>
            <a:prstDash val="solid"/>
            <a:miter lim="800000"/>
          </a:ln>
          <a:effectLst/>
        </p:spPr>
        <p:txBody>
          <a:bodyPr wrap="square" rtlCol="0">
            <a:spAutoFit/>
          </a:bodyPr>
          <a:lstStyle/>
          <a:p>
            <a:pPr algn="ctr" defTabSz="457200">
              <a:defRPr/>
            </a:pPr>
            <a:r>
              <a:rPr kumimoji="0" lang="ja-JP" altLang="en-US" sz="1600" b="1" kern="0" dirty="0">
                <a:solidFill>
                  <a:prstClr val="black"/>
                </a:solidFill>
                <a:latin typeface="游ゴシック" panose="020F0502020204030204"/>
                <a:ea typeface="游ゴシック" panose="020B0400000000000000" pitchFamily="50" charset="-128"/>
              </a:rPr>
              <a:t>機能化学品</a:t>
            </a:r>
          </a:p>
        </p:txBody>
      </p:sp>
      <p:sp>
        <p:nvSpPr>
          <p:cNvPr id="38" name="テキスト ボックス 37">
            <a:extLst>
              <a:ext uri="{FF2B5EF4-FFF2-40B4-BE49-F238E27FC236}">
                <a16:creationId xmlns:a16="http://schemas.microsoft.com/office/drawing/2014/main" id="{2E38FDE6-DDAC-53EC-627A-991D3365633D}"/>
              </a:ext>
            </a:extLst>
          </p:cNvPr>
          <p:cNvSpPr txBox="1"/>
          <p:nvPr/>
        </p:nvSpPr>
        <p:spPr>
          <a:xfrm>
            <a:off x="7149060" y="2368475"/>
            <a:ext cx="1257420" cy="338554"/>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defTabSz="457200">
              <a:defRPr/>
            </a:pPr>
            <a:r>
              <a:rPr kumimoji="0" lang="ja-JP" altLang="en-US" sz="1600" b="1" kern="0" dirty="0">
                <a:solidFill>
                  <a:prstClr val="black"/>
                </a:solidFill>
                <a:latin typeface="游ゴシック" panose="020F0502020204030204"/>
                <a:ea typeface="游ゴシック" panose="020B0400000000000000" pitchFamily="50" charset="-128"/>
              </a:rPr>
              <a:t>川下の産業</a:t>
            </a:r>
          </a:p>
        </p:txBody>
      </p:sp>
      <p:sp>
        <p:nvSpPr>
          <p:cNvPr id="39" name="テキスト ボックス 38">
            <a:extLst>
              <a:ext uri="{FF2B5EF4-FFF2-40B4-BE49-F238E27FC236}">
                <a16:creationId xmlns:a16="http://schemas.microsoft.com/office/drawing/2014/main" id="{466A23C4-001D-F9DC-E25F-3220874607CF}"/>
              </a:ext>
            </a:extLst>
          </p:cNvPr>
          <p:cNvSpPr txBox="1"/>
          <p:nvPr/>
        </p:nvSpPr>
        <p:spPr>
          <a:xfrm>
            <a:off x="1958227" y="1580466"/>
            <a:ext cx="875834" cy="253916"/>
          </a:xfrm>
          <a:prstGeom prst="rect">
            <a:avLst/>
          </a:prstGeom>
          <a:solidFill>
            <a:schemeClr val="tx1"/>
          </a:solidFill>
          <a:ln w="6350" cap="flat" cmpd="sng" algn="ctr">
            <a:solidFill>
              <a:srgbClr val="44546A"/>
            </a:solidFill>
            <a:prstDash val="solid"/>
            <a:miter lim="800000"/>
          </a:ln>
          <a:effectLst/>
        </p:spPr>
        <p:txBody>
          <a:bodyPr wrap="square" rtlCol="0">
            <a:spAutoFit/>
          </a:bodyPr>
          <a:lstStyle/>
          <a:p>
            <a:pPr algn="ctr" defTabSz="457200">
              <a:defRPr/>
            </a:pPr>
            <a:r>
              <a:rPr kumimoji="0" lang="ja-JP" altLang="en-US" sz="1050" b="1" kern="0" dirty="0">
                <a:solidFill>
                  <a:prstClr val="white"/>
                </a:solidFill>
                <a:latin typeface="游ゴシック" panose="020F0502020204030204"/>
                <a:ea typeface="游ゴシック" panose="020B0400000000000000" pitchFamily="50" charset="-128"/>
              </a:rPr>
              <a:t>原料</a:t>
            </a:r>
          </a:p>
        </p:txBody>
      </p:sp>
      <p:sp>
        <p:nvSpPr>
          <p:cNvPr id="40" name="テキスト ボックス 39">
            <a:extLst>
              <a:ext uri="{FF2B5EF4-FFF2-40B4-BE49-F238E27FC236}">
                <a16:creationId xmlns:a16="http://schemas.microsoft.com/office/drawing/2014/main" id="{FE2BCC15-0234-55D6-DAE2-2ED32A523447}"/>
              </a:ext>
            </a:extLst>
          </p:cNvPr>
          <p:cNvSpPr txBox="1"/>
          <p:nvPr/>
        </p:nvSpPr>
        <p:spPr>
          <a:xfrm>
            <a:off x="3142334" y="2259840"/>
            <a:ext cx="1155833" cy="338554"/>
          </a:xfrm>
          <a:prstGeom prst="rect">
            <a:avLst/>
          </a:prstGeom>
          <a:solidFill>
            <a:schemeClr val="bg1">
              <a:lumMod val="65000"/>
            </a:schemeClr>
          </a:solidFill>
          <a:ln w="6350" cap="flat" cmpd="sng" algn="ctr">
            <a:solidFill>
              <a:srgbClr val="44546A"/>
            </a:solidFill>
            <a:prstDash val="solid"/>
            <a:miter lim="800000"/>
          </a:ln>
          <a:effectLst/>
        </p:spPr>
        <p:txBody>
          <a:bodyPr wrap="square" rtlCol="0">
            <a:spAutoFit/>
          </a:bodyPr>
          <a:lstStyle/>
          <a:p>
            <a:pPr algn="ctr" defTabSz="457200">
              <a:defRPr/>
            </a:pPr>
            <a:r>
              <a:rPr kumimoji="0" lang="ja-JP" altLang="en-US" sz="1600" b="1" kern="0" dirty="0">
                <a:solidFill>
                  <a:prstClr val="white"/>
                </a:solidFill>
                <a:latin typeface="游ゴシック" panose="020F0502020204030204"/>
                <a:ea typeface="游ゴシック" panose="020B0400000000000000" pitchFamily="50" charset="-128"/>
              </a:rPr>
              <a:t>基礎製品</a:t>
            </a:r>
          </a:p>
        </p:txBody>
      </p:sp>
      <p:sp>
        <p:nvSpPr>
          <p:cNvPr id="41" name="テキスト ボックス 40">
            <a:extLst>
              <a:ext uri="{FF2B5EF4-FFF2-40B4-BE49-F238E27FC236}">
                <a16:creationId xmlns:a16="http://schemas.microsoft.com/office/drawing/2014/main" id="{0461D341-0960-3C63-609C-1BB34F691998}"/>
              </a:ext>
            </a:extLst>
          </p:cNvPr>
          <p:cNvSpPr txBox="1"/>
          <p:nvPr/>
        </p:nvSpPr>
        <p:spPr>
          <a:xfrm>
            <a:off x="4384565" y="2259840"/>
            <a:ext cx="1023725" cy="338554"/>
          </a:xfrm>
          <a:prstGeom prst="rect">
            <a:avLst/>
          </a:prstGeom>
          <a:solidFill>
            <a:schemeClr val="tx2">
              <a:lumMod val="60000"/>
              <a:lumOff val="40000"/>
            </a:schemeClr>
          </a:solidFill>
          <a:ln w="6350" cap="flat" cmpd="sng" algn="ctr">
            <a:solidFill>
              <a:srgbClr val="44546A"/>
            </a:solidFill>
            <a:prstDash val="solid"/>
            <a:miter lim="800000"/>
          </a:ln>
          <a:effectLst/>
        </p:spPr>
        <p:txBody>
          <a:bodyPr wrap="square" rtlCol="0">
            <a:spAutoFit/>
          </a:bodyPr>
          <a:lstStyle/>
          <a:p>
            <a:pPr algn="ctr" defTabSz="457200">
              <a:defRPr/>
            </a:pPr>
            <a:r>
              <a:rPr kumimoji="0" lang="ja-JP" altLang="en-US" sz="1600" b="1" kern="0" dirty="0">
                <a:solidFill>
                  <a:prstClr val="white"/>
                </a:solidFill>
                <a:latin typeface="游ゴシック" panose="020F0502020204030204"/>
                <a:ea typeface="游ゴシック" panose="020B0400000000000000" pitchFamily="50" charset="-128"/>
              </a:rPr>
              <a:t>誘導品</a:t>
            </a:r>
          </a:p>
        </p:txBody>
      </p:sp>
      <p:sp>
        <p:nvSpPr>
          <p:cNvPr id="42" name="テキスト ボックス 41">
            <a:extLst>
              <a:ext uri="{FF2B5EF4-FFF2-40B4-BE49-F238E27FC236}">
                <a16:creationId xmlns:a16="http://schemas.microsoft.com/office/drawing/2014/main" id="{26B144F9-3D7A-FCD1-A66F-015E47163B79}"/>
              </a:ext>
            </a:extLst>
          </p:cNvPr>
          <p:cNvSpPr txBox="1"/>
          <p:nvPr/>
        </p:nvSpPr>
        <p:spPr>
          <a:xfrm>
            <a:off x="8596139" y="2373144"/>
            <a:ext cx="605566" cy="338554"/>
          </a:xfrm>
          <a:prstGeom prst="rect">
            <a:avLst/>
          </a:prstGeom>
          <a:solidFill>
            <a:srgbClr val="FFFF00"/>
          </a:solidFill>
          <a:ln w="6350" cap="flat" cmpd="sng" algn="ctr">
            <a:solidFill>
              <a:schemeClr val="accent6">
                <a:lumMod val="60000"/>
                <a:lumOff val="40000"/>
              </a:schemeClr>
            </a:solidFill>
            <a:prstDash val="solid"/>
            <a:miter lim="800000"/>
          </a:ln>
          <a:effectLst/>
        </p:spPr>
        <p:txBody>
          <a:bodyPr wrap="square" rtlCol="0">
            <a:spAutoFit/>
          </a:bodyPr>
          <a:lstStyle/>
          <a:p>
            <a:pPr defTabSz="457200">
              <a:defRPr/>
            </a:pPr>
            <a:r>
              <a:rPr kumimoji="0" lang="ja-JP" altLang="en-US" sz="1600" b="1" kern="0" dirty="0">
                <a:solidFill>
                  <a:prstClr val="black"/>
                </a:solidFill>
                <a:latin typeface="游ゴシック" panose="020F0502020204030204"/>
                <a:ea typeface="游ゴシック" panose="020B0400000000000000" pitchFamily="50" charset="-128"/>
              </a:rPr>
              <a:t>使用</a:t>
            </a:r>
          </a:p>
        </p:txBody>
      </p:sp>
      <p:sp>
        <p:nvSpPr>
          <p:cNvPr id="43" name="テキスト ボックス 42">
            <a:extLst>
              <a:ext uri="{FF2B5EF4-FFF2-40B4-BE49-F238E27FC236}">
                <a16:creationId xmlns:a16="http://schemas.microsoft.com/office/drawing/2014/main" id="{579EA81D-8058-D842-5295-DBF06E582469}"/>
              </a:ext>
            </a:extLst>
          </p:cNvPr>
          <p:cNvSpPr txBox="1"/>
          <p:nvPr/>
        </p:nvSpPr>
        <p:spPr>
          <a:xfrm>
            <a:off x="9330557" y="2390074"/>
            <a:ext cx="1257420" cy="338554"/>
          </a:xfrm>
          <a:prstGeom prst="rect">
            <a:avLst/>
          </a:prstGeom>
          <a:solidFill>
            <a:schemeClr val="bg2">
              <a:lumMod val="75000"/>
            </a:schemeClr>
          </a:solidFill>
          <a:ln w="6350" cap="flat" cmpd="sng" algn="ctr">
            <a:solidFill>
              <a:schemeClr val="accent6">
                <a:lumMod val="60000"/>
                <a:lumOff val="40000"/>
              </a:schemeClr>
            </a:solidFill>
            <a:prstDash val="solid"/>
            <a:miter lim="800000"/>
          </a:ln>
          <a:effectLst/>
        </p:spPr>
        <p:txBody>
          <a:bodyPr wrap="square" rtlCol="0">
            <a:spAutoFit/>
          </a:bodyPr>
          <a:lstStyle/>
          <a:p>
            <a:pPr defTabSz="457200">
              <a:defRPr/>
            </a:pPr>
            <a:r>
              <a:rPr kumimoji="0" lang="ja-JP" altLang="en-US" sz="1600" b="1" kern="0" dirty="0">
                <a:solidFill>
                  <a:prstClr val="black"/>
                </a:solidFill>
                <a:latin typeface="游ゴシック" panose="020F0502020204030204"/>
                <a:ea typeface="游ゴシック" panose="020B0400000000000000" pitchFamily="50" charset="-128"/>
              </a:rPr>
              <a:t>回収・廃棄</a:t>
            </a:r>
          </a:p>
        </p:txBody>
      </p:sp>
      <p:pic>
        <p:nvPicPr>
          <p:cNvPr id="44" name="図 43">
            <a:extLst>
              <a:ext uri="{FF2B5EF4-FFF2-40B4-BE49-F238E27FC236}">
                <a16:creationId xmlns:a16="http://schemas.microsoft.com/office/drawing/2014/main" id="{6DA613B8-CCCE-AF61-2531-9E00F8638C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4685" y="2858946"/>
            <a:ext cx="470380" cy="338554"/>
          </a:xfrm>
          <a:prstGeom prst="rect">
            <a:avLst/>
          </a:prstGeom>
        </p:spPr>
      </p:pic>
      <p:pic>
        <p:nvPicPr>
          <p:cNvPr id="45" name="図 44">
            <a:extLst>
              <a:ext uri="{FF2B5EF4-FFF2-40B4-BE49-F238E27FC236}">
                <a16:creationId xmlns:a16="http://schemas.microsoft.com/office/drawing/2014/main" id="{9A12F358-8308-F9D0-EFCF-0EACE9F429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3810" y="3205418"/>
            <a:ext cx="541392" cy="475689"/>
          </a:xfrm>
          <a:prstGeom prst="rect">
            <a:avLst/>
          </a:prstGeom>
        </p:spPr>
      </p:pic>
      <p:sp>
        <p:nvSpPr>
          <p:cNvPr id="46" name="矢印: 右 45">
            <a:extLst>
              <a:ext uri="{FF2B5EF4-FFF2-40B4-BE49-F238E27FC236}">
                <a16:creationId xmlns:a16="http://schemas.microsoft.com/office/drawing/2014/main" id="{D0019B07-04A2-8722-8F27-E0932C0EEC80}"/>
              </a:ext>
            </a:extLst>
          </p:cNvPr>
          <p:cNvSpPr/>
          <p:nvPr/>
        </p:nvSpPr>
        <p:spPr>
          <a:xfrm>
            <a:off x="2664580" y="2644683"/>
            <a:ext cx="356920" cy="66016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56953601-F04E-62D9-EB32-8F9059AE0D22}"/>
              </a:ext>
            </a:extLst>
          </p:cNvPr>
          <p:cNvSpPr txBox="1"/>
          <p:nvPr/>
        </p:nvSpPr>
        <p:spPr>
          <a:xfrm>
            <a:off x="2612645" y="4248836"/>
            <a:ext cx="543739" cy="523220"/>
          </a:xfrm>
          <a:prstGeom prst="rect">
            <a:avLst/>
          </a:prstGeom>
          <a:noFill/>
        </p:spPr>
        <p:txBody>
          <a:bodyPr wrap="none" rtlCol="0">
            <a:spAutoFit/>
          </a:bodyPr>
          <a:lstStyle/>
          <a:p>
            <a:pPr lvl="0">
              <a:defRPr/>
            </a:pPr>
            <a:r>
              <a:rPr lang="ja-JP" altLang="en-US" sz="1400" dirty="0">
                <a:solidFill>
                  <a:prstClr val="black"/>
                </a:solidFill>
                <a:latin typeface="Meiryo UI" panose="020B0604030504040204" pitchFamily="50" charset="-128"/>
                <a:ea typeface="Meiryo UI" panose="020B0604030504040204" pitchFamily="50" charset="-128"/>
              </a:rPr>
              <a:t>化石</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燃料</a:t>
            </a:r>
          </a:p>
        </p:txBody>
      </p:sp>
      <p:cxnSp>
        <p:nvCxnSpPr>
          <p:cNvPr id="48" name="直線矢印コネクタ 47">
            <a:extLst>
              <a:ext uri="{FF2B5EF4-FFF2-40B4-BE49-F238E27FC236}">
                <a16:creationId xmlns:a16="http://schemas.microsoft.com/office/drawing/2014/main" id="{BB21F13A-69A2-CEC6-9E19-C94FDB1279CF}"/>
              </a:ext>
            </a:extLst>
          </p:cNvPr>
          <p:cNvCxnSpPr/>
          <p:nvPr/>
        </p:nvCxnSpPr>
        <p:spPr>
          <a:xfrm>
            <a:off x="6933160" y="2858946"/>
            <a:ext cx="4318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569D15DC-A40E-8278-2846-9C4E75D7B157}"/>
              </a:ext>
            </a:extLst>
          </p:cNvPr>
          <p:cNvCxnSpPr/>
          <p:nvPr/>
        </p:nvCxnSpPr>
        <p:spPr>
          <a:xfrm>
            <a:off x="6933160" y="3011346"/>
            <a:ext cx="4318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36876007-99B6-BCF3-6FD2-5471443655B5}"/>
              </a:ext>
            </a:extLst>
          </p:cNvPr>
          <p:cNvCxnSpPr/>
          <p:nvPr/>
        </p:nvCxnSpPr>
        <p:spPr>
          <a:xfrm>
            <a:off x="6933160" y="3163746"/>
            <a:ext cx="4318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B656D1A1-A2A8-B6D7-669F-BA25D6407D72}"/>
              </a:ext>
            </a:extLst>
          </p:cNvPr>
          <p:cNvCxnSpPr/>
          <p:nvPr/>
        </p:nvCxnSpPr>
        <p:spPr>
          <a:xfrm>
            <a:off x="6933160" y="3316146"/>
            <a:ext cx="4318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AC0BBE48-970B-2796-2F7B-E9CE15386693}"/>
              </a:ext>
            </a:extLst>
          </p:cNvPr>
          <p:cNvCxnSpPr/>
          <p:nvPr/>
        </p:nvCxnSpPr>
        <p:spPr>
          <a:xfrm>
            <a:off x="6933160" y="3468546"/>
            <a:ext cx="4318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882339D-7792-F64F-09BF-65B2262F2480}"/>
              </a:ext>
            </a:extLst>
          </p:cNvPr>
          <p:cNvCxnSpPr/>
          <p:nvPr/>
        </p:nvCxnSpPr>
        <p:spPr>
          <a:xfrm>
            <a:off x="6933160" y="3620946"/>
            <a:ext cx="4318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A477AA9C-B87B-E0EA-0967-55DB538DCF34}"/>
              </a:ext>
            </a:extLst>
          </p:cNvPr>
          <p:cNvCxnSpPr/>
          <p:nvPr/>
        </p:nvCxnSpPr>
        <p:spPr>
          <a:xfrm>
            <a:off x="6933160" y="3773346"/>
            <a:ext cx="4318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矢印: 上 54">
            <a:extLst>
              <a:ext uri="{FF2B5EF4-FFF2-40B4-BE49-F238E27FC236}">
                <a16:creationId xmlns:a16="http://schemas.microsoft.com/office/drawing/2014/main" id="{F83DBD9B-A8A2-D77D-7D81-C6288DE439B1}"/>
              </a:ext>
            </a:extLst>
          </p:cNvPr>
          <p:cNvSpPr/>
          <p:nvPr/>
        </p:nvSpPr>
        <p:spPr>
          <a:xfrm>
            <a:off x="5053364" y="3921036"/>
            <a:ext cx="1229355" cy="455865"/>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A64378C9-85D0-1B8C-3A50-EC34C915D31D}"/>
              </a:ext>
            </a:extLst>
          </p:cNvPr>
          <p:cNvSpPr txBox="1"/>
          <p:nvPr/>
        </p:nvSpPr>
        <p:spPr>
          <a:xfrm>
            <a:off x="4656756" y="4432436"/>
            <a:ext cx="2457724" cy="400110"/>
          </a:xfrm>
          <a:prstGeom prst="rect">
            <a:avLst/>
          </a:prstGeom>
          <a:noFill/>
        </p:spPr>
        <p:txBody>
          <a:bodyPr wrap="none" rtlCol="0">
            <a:spAutoFit/>
          </a:bodyPr>
          <a:lstStyle/>
          <a:p>
            <a:pPr lvl="0">
              <a:defRPr/>
            </a:pPr>
            <a:r>
              <a:rPr lang="ja-JP" altLang="en-US" sz="2000" dirty="0">
                <a:solidFill>
                  <a:schemeClr val="accent6">
                    <a:lumMod val="75000"/>
                  </a:schemeClr>
                </a:solidFill>
                <a:latin typeface="Meiryo UI" panose="020B0604030504040204" pitchFamily="50" charset="-128"/>
                <a:ea typeface="Meiryo UI" panose="020B0604030504040204" pitchFamily="50" charset="-128"/>
              </a:rPr>
              <a:t>大量のエネルギー投入</a:t>
            </a:r>
            <a:endParaRPr lang="en-US" altLang="ja-JP" sz="20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57" name="矢印: 上 56">
            <a:extLst>
              <a:ext uri="{FF2B5EF4-FFF2-40B4-BE49-F238E27FC236}">
                <a16:creationId xmlns:a16="http://schemas.microsoft.com/office/drawing/2014/main" id="{628DC4AC-8626-48FB-B534-65D9B2C73CEB}"/>
              </a:ext>
            </a:extLst>
          </p:cNvPr>
          <p:cNvSpPr/>
          <p:nvPr/>
        </p:nvSpPr>
        <p:spPr>
          <a:xfrm>
            <a:off x="4208924" y="1790712"/>
            <a:ext cx="1397000" cy="341321"/>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F414DB23-D139-971D-EDEC-7A61FBBBB28D}"/>
              </a:ext>
            </a:extLst>
          </p:cNvPr>
          <p:cNvSpPr txBox="1"/>
          <p:nvPr/>
        </p:nvSpPr>
        <p:spPr>
          <a:xfrm>
            <a:off x="3160882" y="1257127"/>
            <a:ext cx="3340979" cy="615553"/>
          </a:xfrm>
          <a:prstGeom prst="rect">
            <a:avLst/>
          </a:prstGeom>
          <a:noFill/>
        </p:spPr>
        <p:txBody>
          <a:bodyPr wrap="none" rtlCol="0">
            <a:spAutoFit/>
          </a:bodyPr>
          <a:lstStyle/>
          <a:p>
            <a:pPr algn="ctr">
              <a:defRPr/>
            </a:pPr>
            <a:r>
              <a:rPr lang="en-US" altLang="ja-JP" sz="2000" b="1" dirty="0">
                <a:solidFill>
                  <a:srgbClr val="FF0000"/>
                </a:solidFill>
                <a:latin typeface="Meiryo UI" panose="020B0604030504040204" pitchFamily="50" charset="-128"/>
                <a:ea typeface="Meiryo UI" panose="020B0604030504040204" pitchFamily="50" charset="-128"/>
              </a:rPr>
              <a:t>GHG</a:t>
            </a:r>
            <a:r>
              <a:rPr lang="ja-JP" altLang="en-US" sz="2000" b="1" dirty="0">
                <a:solidFill>
                  <a:srgbClr val="FF0000"/>
                </a:solidFill>
                <a:latin typeface="Meiryo UI" panose="020B0604030504040204" pitchFamily="50" charset="-128"/>
                <a:ea typeface="Meiryo UI" panose="020B0604030504040204" pitchFamily="50" charset="-128"/>
              </a:rPr>
              <a:t>排出</a:t>
            </a:r>
            <a:endParaRPr lang="en-US" altLang="ja-JP" sz="2000" b="1" dirty="0">
              <a:solidFill>
                <a:srgbClr val="FF0000"/>
              </a:solidFill>
              <a:latin typeface="Meiryo UI" panose="020B0604030504040204" pitchFamily="50" charset="-128"/>
              <a:ea typeface="Meiryo UI" panose="020B0604030504040204" pitchFamily="50" charset="-128"/>
            </a:endParaRPr>
          </a:p>
          <a:p>
            <a:pPr algn="ctr">
              <a:defRPr/>
            </a:pP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rPr>
              <a:t>千万</a:t>
            </a:r>
            <a:r>
              <a:rPr lang="en-US" altLang="ja-JP" sz="1400" dirty="0">
                <a:solidFill>
                  <a:prstClr val="black"/>
                </a:solidFill>
                <a:latin typeface="Meiryo UI" panose="020B0604030504040204" pitchFamily="50" charset="-128"/>
                <a:ea typeface="Meiryo UI" panose="020B0604030504040204" pitchFamily="50" charset="-128"/>
              </a:rPr>
              <a:t>tCO2e</a:t>
            </a:r>
            <a:r>
              <a:rPr lang="ja-JP" altLang="en-US" sz="1400" dirty="0">
                <a:solidFill>
                  <a:prstClr val="black"/>
                </a:solidFill>
                <a:latin typeface="Meiryo UI" panose="020B0604030504040204" pitchFamily="50" charset="-128"/>
                <a:ea typeface="Meiryo UI" panose="020B0604030504040204" pitchFamily="50" charset="-128"/>
              </a:rPr>
              <a:t>　日本の総排出の約</a:t>
            </a:r>
            <a:r>
              <a:rPr lang="en-US" altLang="ja-JP" sz="1400" dirty="0">
                <a:solidFill>
                  <a:prstClr val="black"/>
                </a:solidFill>
                <a:latin typeface="Meiryo UI" panose="020B0604030504040204" pitchFamily="50" charset="-128"/>
                <a:ea typeface="Meiryo UI" panose="020B0604030504040204" pitchFamily="50" charset="-128"/>
              </a:rPr>
              <a:t>5%</a:t>
            </a:r>
            <a:r>
              <a:rPr lang="ja-JP" altLang="en-US" sz="1400" dirty="0">
                <a:solidFill>
                  <a:prstClr val="black"/>
                </a:solidFill>
                <a:latin typeface="Meiryo UI" panose="020B0604030504040204" pitchFamily="50" charset="-128"/>
                <a:ea typeface="Meiryo UI" panose="020B0604030504040204" pitchFamily="50" charset="-128"/>
              </a:rPr>
              <a:t>）</a:t>
            </a:r>
          </a:p>
        </p:txBody>
      </p:sp>
      <p:sp>
        <p:nvSpPr>
          <p:cNvPr id="59" name="矢印: 上 58">
            <a:extLst>
              <a:ext uri="{FF2B5EF4-FFF2-40B4-BE49-F238E27FC236}">
                <a16:creationId xmlns:a16="http://schemas.microsoft.com/office/drawing/2014/main" id="{C0C244E0-424D-C1B6-D166-B6076D0814ED}"/>
              </a:ext>
            </a:extLst>
          </p:cNvPr>
          <p:cNvSpPr/>
          <p:nvPr/>
        </p:nvSpPr>
        <p:spPr>
          <a:xfrm>
            <a:off x="9329998" y="2005895"/>
            <a:ext cx="1257421" cy="341321"/>
          </a:xfrm>
          <a:prstGeom prst="upArrow">
            <a:avLst>
              <a:gd name="adj1" fmla="val 50000"/>
              <a:gd name="adj2" fmla="val 473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229A963D-C86E-4367-0B7D-390E1758D091}"/>
              </a:ext>
            </a:extLst>
          </p:cNvPr>
          <p:cNvSpPr txBox="1"/>
          <p:nvPr/>
        </p:nvSpPr>
        <p:spPr>
          <a:xfrm>
            <a:off x="9244538" y="1271517"/>
            <a:ext cx="1564852" cy="615553"/>
          </a:xfrm>
          <a:prstGeom prst="rect">
            <a:avLst/>
          </a:prstGeom>
          <a:noFill/>
        </p:spPr>
        <p:txBody>
          <a:bodyPr wrap="none" rtlCol="0">
            <a:spAutoFit/>
          </a:bodyPr>
          <a:lstStyle/>
          <a:p>
            <a:pPr algn="ctr">
              <a:defRPr/>
            </a:pPr>
            <a:r>
              <a:rPr lang="en-US" altLang="ja-JP" sz="2000" b="1" dirty="0">
                <a:solidFill>
                  <a:srgbClr val="FF0000"/>
                </a:solidFill>
                <a:latin typeface="Meiryo UI" panose="020B0604030504040204" pitchFamily="50" charset="-128"/>
                <a:ea typeface="Meiryo UI" panose="020B0604030504040204" pitchFamily="50" charset="-128"/>
              </a:rPr>
              <a:t>GHG</a:t>
            </a:r>
            <a:r>
              <a:rPr lang="ja-JP" altLang="en-US" sz="2000" b="1" dirty="0">
                <a:solidFill>
                  <a:srgbClr val="FF0000"/>
                </a:solidFill>
                <a:latin typeface="Meiryo UI" panose="020B0604030504040204" pitchFamily="50" charset="-128"/>
                <a:ea typeface="Meiryo UI" panose="020B0604030504040204" pitchFamily="50" charset="-128"/>
              </a:rPr>
              <a:t>排出</a:t>
            </a:r>
            <a:endParaRPr lang="en-US" altLang="ja-JP" sz="2000" b="1" dirty="0">
              <a:solidFill>
                <a:srgbClr val="FF0000"/>
              </a:solidFill>
              <a:latin typeface="Meiryo UI" panose="020B0604030504040204" pitchFamily="50" charset="-128"/>
              <a:ea typeface="Meiryo UI" panose="020B0604030504040204" pitchFamily="50" charset="-128"/>
            </a:endParaRPr>
          </a:p>
          <a:p>
            <a:pPr algn="ctr">
              <a:defRPr/>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最大で９千万ｔ</a:t>
            </a:r>
            <a:r>
              <a:rPr lang="en-US" altLang="ja-JP" sz="1400" dirty="0">
                <a:solidFill>
                  <a:prstClr val="black"/>
                </a:solidFill>
                <a:latin typeface="Meiryo UI" panose="020B0604030504040204" pitchFamily="50" charset="-128"/>
                <a:ea typeface="Meiryo UI" panose="020B0604030504040204" pitchFamily="50" charset="-128"/>
              </a:rPr>
              <a:t>)</a:t>
            </a:r>
          </a:p>
        </p:txBody>
      </p:sp>
      <p:sp>
        <p:nvSpPr>
          <p:cNvPr id="61" name="矢印: 右 60">
            <a:extLst>
              <a:ext uri="{FF2B5EF4-FFF2-40B4-BE49-F238E27FC236}">
                <a16:creationId xmlns:a16="http://schemas.microsoft.com/office/drawing/2014/main" id="{ACE15EE6-A471-288A-F76D-3D1AE044FFE1}"/>
              </a:ext>
            </a:extLst>
          </p:cNvPr>
          <p:cNvSpPr/>
          <p:nvPr/>
        </p:nvSpPr>
        <p:spPr>
          <a:xfrm>
            <a:off x="8263915" y="3003224"/>
            <a:ext cx="471990" cy="66016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62" name="矢印: 右 61">
            <a:extLst>
              <a:ext uri="{FF2B5EF4-FFF2-40B4-BE49-F238E27FC236}">
                <a16:creationId xmlns:a16="http://schemas.microsoft.com/office/drawing/2014/main" id="{576AE605-2ACB-46F9-52E8-64CBF21D6CD2}"/>
              </a:ext>
            </a:extLst>
          </p:cNvPr>
          <p:cNvSpPr/>
          <p:nvPr/>
        </p:nvSpPr>
        <p:spPr>
          <a:xfrm>
            <a:off x="9202890" y="3020354"/>
            <a:ext cx="483033" cy="66016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396BB6FD-259E-E975-B6A8-628ADD79BF1D}"/>
              </a:ext>
            </a:extLst>
          </p:cNvPr>
          <p:cNvSpPr txBox="1"/>
          <p:nvPr/>
        </p:nvSpPr>
        <p:spPr>
          <a:xfrm>
            <a:off x="5938650" y="3447841"/>
            <a:ext cx="902811" cy="307777"/>
          </a:xfrm>
          <a:prstGeom prst="rect">
            <a:avLst/>
          </a:prstGeom>
          <a:noFill/>
        </p:spPr>
        <p:txBody>
          <a:bodyPr wrap="none" rtlCol="0">
            <a:spAutoFit/>
          </a:bodyPr>
          <a:lstStyle/>
          <a:p>
            <a:pPr>
              <a:defRPr/>
            </a:pPr>
            <a:r>
              <a:rPr lang="ja-JP" altLang="en-US" sz="1400" b="1" dirty="0">
                <a:solidFill>
                  <a:prstClr val="black"/>
                </a:solidFill>
                <a:latin typeface="Calibri"/>
                <a:ea typeface="ＭＳ Ｐゴシック" panose="020B0600070205080204" pitchFamily="50" charset="-128"/>
              </a:rPr>
              <a:t>化学産業</a:t>
            </a:r>
          </a:p>
        </p:txBody>
      </p:sp>
      <p:pic>
        <p:nvPicPr>
          <p:cNvPr id="64" name="図 63">
            <a:extLst>
              <a:ext uri="{FF2B5EF4-FFF2-40B4-BE49-F238E27FC236}">
                <a16:creationId xmlns:a16="http://schemas.microsoft.com/office/drawing/2014/main" id="{39B3BCB1-A84E-C220-5C0B-2767A401CC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9015" y="2959754"/>
            <a:ext cx="815094" cy="781365"/>
          </a:xfrm>
          <a:prstGeom prst="rect">
            <a:avLst/>
          </a:prstGeom>
        </p:spPr>
      </p:pic>
      <p:pic>
        <p:nvPicPr>
          <p:cNvPr id="65" name="グラフィックス 64" descr="ディスクジョッキー女性 枠線">
            <a:extLst>
              <a:ext uri="{FF2B5EF4-FFF2-40B4-BE49-F238E27FC236}">
                <a16:creationId xmlns:a16="http://schemas.microsoft.com/office/drawing/2014/main" id="{FBF50894-B0C2-41B9-AD43-CEDDA1D0F28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2188" y="3119170"/>
            <a:ext cx="482599" cy="482599"/>
          </a:xfrm>
          <a:prstGeom prst="rect">
            <a:avLst/>
          </a:prstGeom>
        </p:spPr>
      </p:pic>
      <p:cxnSp>
        <p:nvCxnSpPr>
          <p:cNvPr id="66" name="直線矢印コネクタ 65">
            <a:extLst>
              <a:ext uri="{FF2B5EF4-FFF2-40B4-BE49-F238E27FC236}">
                <a16:creationId xmlns:a16="http://schemas.microsoft.com/office/drawing/2014/main" id="{319C6F17-F950-2D4F-4435-15C2D60F2FCD}"/>
              </a:ext>
            </a:extLst>
          </p:cNvPr>
          <p:cNvCxnSpPr>
            <a:cxnSpLocks/>
          </p:cNvCxnSpPr>
          <p:nvPr/>
        </p:nvCxnSpPr>
        <p:spPr>
          <a:xfrm>
            <a:off x="10022412" y="3594554"/>
            <a:ext cx="0" cy="519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06F43C38-6767-DE35-4E4D-8539585C6911}"/>
              </a:ext>
            </a:extLst>
          </p:cNvPr>
          <p:cNvSpPr txBox="1"/>
          <p:nvPr/>
        </p:nvSpPr>
        <p:spPr>
          <a:xfrm>
            <a:off x="8692096" y="4175864"/>
            <a:ext cx="1175322" cy="276999"/>
          </a:xfrm>
          <a:prstGeom prst="rect">
            <a:avLst/>
          </a:prstGeom>
          <a:noFill/>
        </p:spPr>
        <p:txBody>
          <a:bodyPr wrap="none" rtlCol="0">
            <a:spAutoFit/>
          </a:bodyPr>
          <a:lstStyle/>
          <a:p>
            <a:pPr lvl="0" algn="ctr">
              <a:defRPr/>
            </a:pPr>
            <a:r>
              <a:rPr lang="ja-JP" altLang="en-US" sz="1200" dirty="0">
                <a:solidFill>
                  <a:prstClr val="black"/>
                </a:solidFill>
                <a:latin typeface="Meiryo UI" panose="020B0604030504040204" pitchFamily="50" charset="-128"/>
                <a:ea typeface="Meiryo UI" panose="020B0604030504040204" pitchFamily="50" charset="-128"/>
              </a:rPr>
              <a:t>埋立処理・投棄</a:t>
            </a:r>
            <a:endParaRPr lang="en-US" altLang="ja-JP" sz="1200" dirty="0">
              <a:solidFill>
                <a:prstClr val="black"/>
              </a:solidFill>
              <a:latin typeface="Meiryo UI" panose="020B0604030504040204" pitchFamily="50" charset="-128"/>
              <a:ea typeface="Meiryo UI" panose="020B0604030504040204" pitchFamily="50" charset="-128"/>
            </a:endParaRPr>
          </a:p>
        </p:txBody>
      </p:sp>
      <p:pic>
        <p:nvPicPr>
          <p:cNvPr id="68" name="図 67">
            <a:extLst>
              <a:ext uri="{FF2B5EF4-FFF2-40B4-BE49-F238E27FC236}">
                <a16:creationId xmlns:a16="http://schemas.microsoft.com/office/drawing/2014/main" id="{3B1C4207-ABA9-8F4D-98BE-68F230A4F79E}"/>
              </a:ext>
            </a:extLst>
          </p:cNvPr>
          <p:cNvPicPr>
            <a:picLocks noChangeAspect="1"/>
          </p:cNvPicPr>
          <p:nvPr/>
        </p:nvPicPr>
        <p:blipFill>
          <a:blip r:embed="rId7"/>
          <a:stretch>
            <a:fillRect/>
          </a:stretch>
        </p:blipFill>
        <p:spPr>
          <a:xfrm>
            <a:off x="3279959" y="3048275"/>
            <a:ext cx="946897" cy="571798"/>
          </a:xfrm>
          <a:prstGeom prst="rect">
            <a:avLst/>
          </a:prstGeom>
        </p:spPr>
      </p:pic>
      <p:pic>
        <p:nvPicPr>
          <p:cNvPr id="69" name="図 68">
            <a:extLst>
              <a:ext uri="{FF2B5EF4-FFF2-40B4-BE49-F238E27FC236}">
                <a16:creationId xmlns:a16="http://schemas.microsoft.com/office/drawing/2014/main" id="{5DB94A76-01F9-F86E-5F8F-C20413DAF471}"/>
              </a:ext>
            </a:extLst>
          </p:cNvPr>
          <p:cNvPicPr>
            <a:picLocks noChangeAspect="1"/>
          </p:cNvPicPr>
          <p:nvPr/>
        </p:nvPicPr>
        <p:blipFill>
          <a:blip r:embed="rId8"/>
          <a:stretch>
            <a:fillRect/>
          </a:stretch>
        </p:blipFill>
        <p:spPr>
          <a:xfrm>
            <a:off x="864414" y="4608027"/>
            <a:ext cx="623727" cy="566092"/>
          </a:xfrm>
          <a:prstGeom prst="rect">
            <a:avLst/>
          </a:prstGeom>
        </p:spPr>
      </p:pic>
      <p:pic>
        <p:nvPicPr>
          <p:cNvPr id="70" name="図 69">
            <a:extLst>
              <a:ext uri="{FF2B5EF4-FFF2-40B4-BE49-F238E27FC236}">
                <a16:creationId xmlns:a16="http://schemas.microsoft.com/office/drawing/2014/main" id="{0096E12F-B49B-9F83-7281-76AE1BFA05F5}"/>
              </a:ext>
            </a:extLst>
          </p:cNvPr>
          <p:cNvPicPr>
            <a:picLocks noChangeAspect="1"/>
          </p:cNvPicPr>
          <p:nvPr/>
        </p:nvPicPr>
        <p:blipFill>
          <a:blip r:embed="rId9"/>
          <a:stretch>
            <a:fillRect/>
          </a:stretch>
        </p:blipFill>
        <p:spPr>
          <a:xfrm>
            <a:off x="1377662" y="3495676"/>
            <a:ext cx="730062" cy="463054"/>
          </a:xfrm>
          <a:prstGeom prst="rect">
            <a:avLst/>
          </a:prstGeom>
        </p:spPr>
      </p:pic>
      <p:sp>
        <p:nvSpPr>
          <p:cNvPr id="71" name="四角形: 角を丸くする 70">
            <a:extLst>
              <a:ext uri="{FF2B5EF4-FFF2-40B4-BE49-F238E27FC236}">
                <a16:creationId xmlns:a16="http://schemas.microsoft.com/office/drawing/2014/main" id="{39D9AE14-1131-8128-FA5D-53BF83DC7C1F}"/>
              </a:ext>
            </a:extLst>
          </p:cNvPr>
          <p:cNvSpPr/>
          <p:nvPr/>
        </p:nvSpPr>
        <p:spPr>
          <a:xfrm>
            <a:off x="2180855" y="2183966"/>
            <a:ext cx="367313" cy="358033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48F36350-9897-89CF-5375-6A3A619DF501}"/>
              </a:ext>
            </a:extLst>
          </p:cNvPr>
          <p:cNvSpPr/>
          <p:nvPr/>
        </p:nvSpPr>
        <p:spPr>
          <a:xfrm>
            <a:off x="1968618" y="1939759"/>
            <a:ext cx="902811"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石油精製</a:t>
            </a:r>
          </a:p>
        </p:txBody>
      </p:sp>
      <p:sp>
        <p:nvSpPr>
          <p:cNvPr id="73" name="正方形/長方形 72">
            <a:extLst>
              <a:ext uri="{FF2B5EF4-FFF2-40B4-BE49-F238E27FC236}">
                <a16:creationId xmlns:a16="http://schemas.microsoft.com/office/drawing/2014/main" id="{57E72D88-C9D7-7B00-3C47-28C87EB607E8}"/>
              </a:ext>
            </a:extLst>
          </p:cNvPr>
          <p:cNvSpPr/>
          <p:nvPr/>
        </p:nvSpPr>
        <p:spPr>
          <a:xfrm>
            <a:off x="2539203" y="3246942"/>
            <a:ext cx="506870"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rPr>
              <a:t>ナフサ</a:t>
            </a:r>
          </a:p>
        </p:txBody>
      </p:sp>
      <p:pic>
        <p:nvPicPr>
          <p:cNvPr id="74" name="図 73">
            <a:extLst>
              <a:ext uri="{FF2B5EF4-FFF2-40B4-BE49-F238E27FC236}">
                <a16:creationId xmlns:a16="http://schemas.microsoft.com/office/drawing/2014/main" id="{00626307-541A-B5F8-8FF9-EC6A1C85C1F2}"/>
              </a:ext>
            </a:extLst>
          </p:cNvPr>
          <p:cNvPicPr>
            <a:picLocks noChangeAspect="1"/>
          </p:cNvPicPr>
          <p:nvPr/>
        </p:nvPicPr>
        <p:blipFill>
          <a:blip r:embed="rId10"/>
          <a:stretch>
            <a:fillRect/>
          </a:stretch>
        </p:blipFill>
        <p:spPr>
          <a:xfrm>
            <a:off x="3136730" y="5036307"/>
            <a:ext cx="865035" cy="497479"/>
          </a:xfrm>
          <a:prstGeom prst="rect">
            <a:avLst/>
          </a:prstGeom>
        </p:spPr>
      </p:pic>
      <p:sp>
        <p:nvSpPr>
          <p:cNvPr id="75" name="矢印: 右 74">
            <a:extLst>
              <a:ext uri="{FF2B5EF4-FFF2-40B4-BE49-F238E27FC236}">
                <a16:creationId xmlns:a16="http://schemas.microsoft.com/office/drawing/2014/main" id="{BB570CE2-7788-E3E2-43F1-60C0D24D459F}"/>
              </a:ext>
            </a:extLst>
          </p:cNvPr>
          <p:cNvSpPr/>
          <p:nvPr/>
        </p:nvSpPr>
        <p:spPr>
          <a:xfrm>
            <a:off x="2662137" y="4823557"/>
            <a:ext cx="394115" cy="66016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76" name="矢印: 上 75">
            <a:extLst>
              <a:ext uri="{FF2B5EF4-FFF2-40B4-BE49-F238E27FC236}">
                <a16:creationId xmlns:a16="http://schemas.microsoft.com/office/drawing/2014/main" id="{320C607A-F22E-199F-CE1C-4A0BA172AAF2}"/>
              </a:ext>
            </a:extLst>
          </p:cNvPr>
          <p:cNvSpPr/>
          <p:nvPr/>
        </p:nvSpPr>
        <p:spPr>
          <a:xfrm>
            <a:off x="3156384" y="4643143"/>
            <a:ext cx="1033323" cy="3031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64DEB619-A0B8-8A1E-37CE-2C307F30B579}"/>
              </a:ext>
            </a:extLst>
          </p:cNvPr>
          <p:cNvSpPr txBox="1"/>
          <p:nvPr/>
        </p:nvSpPr>
        <p:spPr>
          <a:xfrm>
            <a:off x="3334844" y="4269852"/>
            <a:ext cx="1191352" cy="369332"/>
          </a:xfrm>
          <a:prstGeom prst="rect">
            <a:avLst/>
          </a:prstGeom>
          <a:noFill/>
        </p:spPr>
        <p:txBody>
          <a:bodyPr wrap="none" rtlCol="0">
            <a:spAutoFit/>
          </a:bodyPr>
          <a:lstStyle/>
          <a:p>
            <a:pPr algn="ctr">
              <a:defRPr/>
            </a:pPr>
            <a:r>
              <a:rPr lang="en-US" altLang="ja-JP" b="1" dirty="0">
                <a:solidFill>
                  <a:srgbClr val="FF0000"/>
                </a:solidFill>
                <a:latin typeface="Meiryo UI" panose="020B0604030504040204" pitchFamily="50" charset="-128"/>
                <a:ea typeface="Meiryo UI" panose="020B0604030504040204" pitchFamily="50" charset="-128"/>
              </a:rPr>
              <a:t>GHG</a:t>
            </a:r>
            <a:r>
              <a:rPr lang="ja-JP" altLang="en-US" b="1" dirty="0">
                <a:solidFill>
                  <a:srgbClr val="FF0000"/>
                </a:solidFill>
                <a:latin typeface="Meiryo UI" panose="020B0604030504040204" pitchFamily="50" charset="-128"/>
                <a:ea typeface="Meiryo UI" panose="020B0604030504040204" pitchFamily="50" charset="-128"/>
              </a:rPr>
              <a:t>排出</a:t>
            </a:r>
            <a:endParaRPr lang="ja-JP" altLang="en-US" dirty="0">
              <a:solidFill>
                <a:srgbClr val="FF0000"/>
              </a:solidFill>
              <a:latin typeface="Meiryo UI" panose="020B0604030504040204" pitchFamily="50" charset="-128"/>
              <a:ea typeface="Meiryo UI" panose="020B0604030504040204" pitchFamily="50" charset="-128"/>
            </a:endParaRPr>
          </a:p>
        </p:txBody>
      </p:sp>
      <p:pic>
        <p:nvPicPr>
          <p:cNvPr id="78" name="図 77">
            <a:extLst>
              <a:ext uri="{FF2B5EF4-FFF2-40B4-BE49-F238E27FC236}">
                <a16:creationId xmlns:a16="http://schemas.microsoft.com/office/drawing/2014/main" id="{78178A69-A3BA-E5FD-0F83-5DF1AF983669}"/>
              </a:ext>
            </a:extLst>
          </p:cNvPr>
          <p:cNvPicPr>
            <a:picLocks noChangeAspect="1"/>
          </p:cNvPicPr>
          <p:nvPr/>
        </p:nvPicPr>
        <p:blipFill>
          <a:blip r:embed="rId11"/>
          <a:stretch>
            <a:fillRect/>
          </a:stretch>
        </p:blipFill>
        <p:spPr>
          <a:xfrm>
            <a:off x="9147356" y="1946635"/>
            <a:ext cx="402109" cy="350014"/>
          </a:xfrm>
          <a:prstGeom prst="rect">
            <a:avLst/>
          </a:prstGeom>
        </p:spPr>
      </p:pic>
      <p:sp>
        <p:nvSpPr>
          <p:cNvPr id="79" name="テキスト ボックス 78">
            <a:extLst>
              <a:ext uri="{FF2B5EF4-FFF2-40B4-BE49-F238E27FC236}">
                <a16:creationId xmlns:a16="http://schemas.microsoft.com/office/drawing/2014/main" id="{5F692020-13B1-95BF-73BD-B43AEE852A33}"/>
              </a:ext>
            </a:extLst>
          </p:cNvPr>
          <p:cNvSpPr txBox="1"/>
          <p:nvPr/>
        </p:nvSpPr>
        <p:spPr>
          <a:xfrm>
            <a:off x="8052152" y="1703404"/>
            <a:ext cx="1151276" cy="430887"/>
          </a:xfrm>
          <a:prstGeom prst="rect">
            <a:avLst/>
          </a:prstGeom>
          <a:noFill/>
        </p:spPr>
        <p:txBody>
          <a:bodyPr wrap="none" rtlCol="0">
            <a:spAutoFit/>
          </a:bodyPr>
          <a:lstStyle/>
          <a:p>
            <a:pPr lvl="0" algn="ctr">
              <a:defRPr/>
            </a:pPr>
            <a:r>
              <a:rPr lang="ja-JP" altLang="en-US" sz="1100" dirty="0">
                <a:solidFill>
                  <a:prstClr val="black"/>
                </a:solidFill>
                <a:latin typeface="Meiryo UI" panose="020B0604030504040204" pitchFamily="50" charset="-128"/>
                <a:ea typeface="Meiryo UI" panose="020B0604030504040204" pitchFamily="50" charset="-128"/>
              </a:rPr>
              <a:t>プラスチックの</a:t>
            </a:r>
            <a:endParaRPr lang="en-US" altLang="ja-JP" sz="1100" dirty="0">
              <a:solidFill>
                <a:prstClr val="black"/>
              </a:solidFill>
              <a:latin typeface="Meiryo UI" panose="020B0604030504040204" pitchFamily="50" charset="-128"/>
              <a:ea typeface="Meiryo UI" panose="020B0604030504040204" pitchFamily="50" charset="-128"/>
            </a:endParaRPr>
          </a:p>
          <a:p>
            <a:pPr lvl="0" algn="ctr">
              <a:defRPr/>
            </a:pPr>
            <a:r>
              <a:rPr lang="ja-JP" altLang="en-US" sz="1100" dirty="0">
                <a:solidFill>
                  <a:prstClr val="black"/>
                </a:solidFill>
                <a:latin typeface="Meiryo UI" panose="020B0604030504040204" pitchFamily="50" charset="-128"/>
                <a:ea typeface="Meiryo UI" panose="020B0604030504040204" pitchFamily="50" charset="-128"/>
              </a:rPr>
              <a:t>大半は焼却処理</a:t>
            </a:r>
            <a:endParaRPr lang="en-US" altLang="ja-JP" sz="1100" dirty="0">
              <a:solidFill>
                <a:prstClr val="black"/>
              </a:solidFill>
              <a:latin typeface="Meiryo UI" panose="020B0604030504040204" pitchFamily="50" charset="-128"/>
              <a:ea typeface="Meiryo UI" panose="020B0604030504040204" pitchFamily="50" charset="-128"/>
            </a:endParaRPr>
          </a:p>
        </p:txBody>
      </p:sp>
      <p:pic>
        <p:nvPicPr>
          <p:cNvPr id="80" name="図 79">
            <a:extLst>
              <a:ext uri="{FF2B5EF4-FFF2-40B4-BE49-F238E27FC236}">
                <a16:creationId xmlns:a16="http://schemas.microsoft.com/office/drawing/2014/main" id="{4296D597-91C8-AFA6-C45A-35C54C1F33DC}"/>
              </a:ext>
            </a:extLst>
          </p:cNvPr>
          <p:cNvPicPr>
            <a:picLocks noChangeAspect="1"/>
          </p:cNvPicPr>
          <p:nvPr/>
        </p:nvPicPr>
        <p:blipFill>
          <a:blip r:embed="rId12"/>
          <a:stretch>
            <a:fillRect/>
          </a:stretch>
        </p:blipFill>
        <p:spPr>
          <a:xfrm>
            <a:off x="9873248" y="4224448"/>
            <a:ext cx="607556" cy="352981"/>
          </a:xfrm>
          <a:prstGeom prst="rect">
            <a:avLst/>
          </a:prstGeom>
        </p:spPr>
      </p:pic>
      <p:sp>
        <p:nvSpPr>
          <p:cNvPr id="81" name="矢印: 折線 80">
            <a:extLst>
              <a:ext uri="{FF2B5EF4-FFF2-40B4-BE49-F238E27FC236}">
                <a16:creationId xmlns:a16="http://schemas.microsoft.com/office/drawing/2014/main" id="{0D80DA09-4A7B-C447-5F29-0C02D41ACB57}"/>
              </a:ext>
            </a:extLst>
          </p:cNvPr>
          <p:cNvSpPr/>
          <p:nvPr/>
        </p:nvSpPr>
        <p:spPr>
          <a:xfrm>
            <a:off x="1028264" y="3022029"/>
            <a:ext cx="989667" cy="1499577"/>
          </a:xfrm>
          <a:prstGeom prst="bentArrow">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2" name="テキスト ボックス 81">
            <a:extLst>
              <a:ext uri="{FF2B5EF4-FFF2-40B4-BE49-F238E27FC236}">
                <a16:creationId xmlns:a16="http://schemas.microsoft.com/office/drawing/2014/main" id="{7A998363-0E54-45CB-2E4A-AFE004148573}"/>
              </a:ext>
            </a:extLst>
          </p:cNvPr>
          <p:cNvSpPr txBox="1"/>
          <p:nvPr/>
        </p:nvSpPr>
        <p:spPr>
          <a:xfrm>
            <a:off x="404818" y="3264531"/>
            <a:ext cx="646331" cy="646331"/>
          </a:xfrm>
          <a:prstGeom prst="rect">
            <a:avLst/>
          </a:prstGeom>
          <a:noFill/>
        </p:spPr>
        <p:txBody>
          <a:bodyPr wrap="none" rtlCol="0">
            <a:spAutoFit/>
          </a:bodyPr>
          <a:lstStyle/>
          <a:p>
            <a:pPr lvl="0">
              <a:defRPr/>
            </a:pPr>
            <a:r>
              <a:rPr lang="ja-JP" altLang="en-US" dirty="0">
                <a:solidFill>
                  <a:prstClr val="black"/>
                </a:solidFill>
                <a:latin typeface="Meiryo UI" panose="020B0604030504040204" pitchFamily="50" charset="-128"/>
                <a:ea typeface="Meiryo UI" panose="020B0604030504040204" pitchFamily="50" charset="-128"/>
              </a:rPr>
              <a:t>化石</a:t>
            </a:r>
            <a:endParaRPr lang="en-US" altLang="ja-JP" dirty="0">
              <a:solidFill>
                <a:prstClr val="black"/>
              </a:solidFill>
              <a:latin typeface="Meiryo UI" panose="020B0604030504040204" pitchFamily="50" charset="-128"/>
              <a:ea typeface="Meiryo UI" panose="020B0604030504040204" pitchFamily="50" charset="-128"/>
            </a:endParaRPr>
          </a:p>
          <a:p>
            <a:pPr lvl="0">
              <a:defRPr/>
            </a:pPr>
            <a:r>
              <a:rPr lang="ja-JP" altLang="en-US" dirty="0">
                <a:solidFill>
                  <a:prstClr val="black"/>
                </a:solidFill>
                <a:latin typeface="Meiryo UI" panose="020B0604030504040204" pitchFamily="50" charset="-128"/>
                <a:ea typeface="Meiryo UI" panose="020B0604030504040204" pitchFamily="50" charset="-128"/>
              </a:rPr>
              <a:t>資源</a:t>
            </a:r>
          </a:p>
        </p:txBody>
      </p:sp>
      <p:pic>
        <p:nvPicPr>
          <p:cNvPr id="90" name="図 89">
            <a:extLst>
              <a:ext uri="{FF2B5EF4-FFF2-40B4-BE49-F238E27FC236}">
                <a16:creationId xmlns:a16="http://schemas.microsoft.com/office/drawing/2014/main" id="{97534114-156B-F426-B2E1-3068DFA614D6}"/>
              </a:ext>
            </a:extLst>
          </p:cNvPr>
          <p:cNvPicPr>
            <a:picLocks noChangeAspect="1"/>
          </p:cNvPicPr>
          <p:nvPr/>
        </p:nvPicPr>
        <p:blipFill>
          <a:blip r:embed="rId13"/>
          <a:stretch>
            <a:fillRect/>
          </a:stretch>
        </p:blipFill>
        <p:spPr>
          <a:xfrm>
            <a:off x="110005" y="2484921"/>
            <a:ext cx="1204063" cy="779610"/>
          </a:xfrm>
          <a:prstGeom prst="rect">
            <a:avLst/>
          </a:prstGeom>
        </p:spPr>
      </p:pic>
      <p:sp>
        <p:nvSpPr>
          <p:cNvPr id="91" name="テキスト ボックス 90">
            <a:extLst>
              <a:ext uri="{FF2B5EF4-FFF2-40B4-BE49-F238E27FC236}">
                <a16:creationId xmlns:a16="http://schemas.microsoft.com/office/drawing/2014/main" id="{9E969264-89FE-B3B1-C7A5-89DC3214B79E}"/>
              </a:ext>
            </a:extLst>
          </p:cNvPr>
          <p:cNvSpPr txBox="1"/>
          <p:nvPr/>
        </p:nvSpPr>
        <p:spPr>
          <a:xfrm>
            <a:off x="1006578" y="2162086"/>
            <a:ext cx="918841" cy="577081"/>
          </a:xfrm>
          <a:prstGeom prst="rect">
            <a:avLst/>
          </a:prstGeom>
          <a:noFill/>
        </p:spPr>
        <p:txBody>
          <a:bodyPr wrap="none" rtlCol="0">
            <a:spAutoFit/>
          </a:bodyPr>
          <a:lstStyle/>
          <a:p>
            <a:r>
              <a:rPr kumimoji="1" lang="ja-JP" altLang="en-US" sz="1050" dirty="0">
                <a:solidFill>
                  <a:schemeClr val="bg2">
                    <a:lumMod val="50000"/>
                  </a:schemeClr>
                </a:solidFill>
                <a:latin typeface="Meiryo UI" panose="020B0604030504040204" pitchFamily="50" charset="-128"/>
                <a:ea typeface="Meiryo UI" panose="020B0604030504040204" pitchFamily="50" charset="-128"/>
              </a:rPr>
              <a:t>様々な長さの</a:t>
            </a:r>
            <a:endParaRPr kumimoji="1" lang="en-US" altLang="ja-JP" sz="1050" dirty="0">
              <a:solidFill>
                <a:schemeClr val="bg2">
                  <a:lumMod val="50000"/>
                </a:schemeClr>
              </a:solidFill>
              <a:latin typeface="Meiryo UI" panose="020B0604030504040204" pitchFamily="50" charset="-128"/>
              <a:ea typeface="Meiryo UI" panose="020B0604030504040204" pitchFamily="50" charset="-128"/>
            </a:endParaRPr>
          </a:p>
          <a:p>
            <a:r>
              <a:rPr lang="ja-JP" altLang="en-US" sz="1050" dirty="0">
                <a:solidFill>
                  <a:schemeClr val="bg2">
                    <a:lumMod val="50000"/>
                  </a:schemeClr>
                </a:solidFill>
                <a:latin typeface="Meiryo UI" panose="020B0604030504040204" pitchFamily="50" charset="-128"/>
                <a:ea typeface="Meiryo UI" panose="020B0604030504040204" pitchFamily="50" charset="-128"/>
              </a:rPr>
              <a:t>炭素と水素の</a:t>
            </a:r>
            <a:endParaRPr lang="en-US" altLang="ja-JP" sz="1050" dirty="0">
              <a:solidFill>
                <a:schemeClr val="bg2">
                  <a:lumMod val="50000"/>
                </a:schemeClr>
              </a:solidFill>
              <a:latin typeface="Meiryo UI" panose="020B0604030504040204" pitchFamily="50" charset="-128"/>
              <a:ea typeface="Meiryo UI" panose="020B0604030504040204" pitchFamily="50" charset="-128"/>
            </a:endParaRPr>
          </a:p>
          <a:p>
            <a:r>
              <a:rPr lang="ja-JP" altLang="en-US" sz="1050" dirty="0">
                <a:solidFill>
                  <a:schemeClr val="bg2">
                    <a:lumMod val="50000"/>
                  </a:schemeClr>
                </a:solidFill>
                <a:latin typeface="Meiryo UI" panose="020B0604030504040204" pitchFamily="50" charset="-128"/>
                <a:ea typeface="Meiryo UI" panose="020B0604030504040204" pitchFamily="50" charset="-128"/>
              </a:rPr>
              <a:t>鎖状物質</a:t>
            </a:r>
            <a:endParaRPr kumimoji="1" lang="ja-JP" altLang="en-US" sz="1050" dirty="0">
              <a:solidFill>
                <a:schemeClr val="bg2">
                  <a:lumMod val="50000"/>
                </a:schemeClr>
              </a:solidFill>
              <a:latin typeface="Meiryo UI" panose="020B0604030504040204" pitchFamily="50" charset="-128"/>
              <a:ea typeface="Meiryo UI" panose="020B0604030504040204" pitchFamily="50" charset="-128"/>
            </a:endParaRPr>
          </a:p>
        </p:txBody>
      </p:sp>
      <p:sp>
        <p:nvSpPr>
          <p:cNvPr id="93" name="タイトル 92">
            <a:extLst>
              <a:ext uri="{FF2B5EF4-FFF2-40B4-BE49-F238E27FC236}">
                <a16:creationId xmlns:a16="http://schemas.microsoft.com/office/drawing/2014/main" id="{7CCCFBC4-38B1-6111-15C6-24667C28935D}"/>
              </a:ext>
            </a:extLst>
          </p:cNvPr>
          <p:cNvSpPr>
            <a:spLocks noGrp="1"/>
          </p:cNvSpPr>
          <p:nvPr>
            <p:ph type="title"/>
          </p:nvPr>
        </p:nvSpPr>
        <p:spPr>
          <a:xfrm>
            <a:off x="838200" y="365125"/>
            <a:ext cx="10515600" cy="449675"/>
          </a:xfrm>
        </p:spPr>
        <p:txBody>
          <a:bodyPr>
            <a:noAutofit/>
          </a:bodyPr>
          <a:lstStyle/>
          <a:p>
            <a:r>
              <a:rPr lang="ja-JP" altLang="en-US" sz="3200" dirty="0">
                <a:solidFill>
                  <a:schemeClr val="accent1"/>
                </a:solidFill>
                <a:latin typeface="Meiryo UI" panose="020B0604030504040204" pitchFamily="50" charset="-128"/>
                <a:ea typeface="Meiryo UI" panose="020B0604030504040204" pitchFamily="50" charset="-128"/>
              </a:rPr>
              <a:t>地下に眠る炭素源の現在の活用状況</a:t>
            </a:r>
          </a:p>
        </p:txBody>
      </p:sp>
      <p:sp>
        <p:nvSpPr>
          <p:cNvPr id="94" name="テキスト ボックス 93">
            <a:extLst>
              <a:ext uri="{FF2B5EF4-FFF2-40B4-BE49-F238E27FC236}">
                <a16:creationId xmlns:a16="http://schemas.microsoft.com/office/drawing/2014/main" id="{A58ADDC7-C98A-AC7E-6C20-97D96D728788}"/>
              </a:ext>
            </a:extLst>
          </p:cNvPr>
          <p:cNvSpPr txBox="1"/>
          <p:nvPr/>
        </p:nvSpPr>
        <p:spPr>
          <a:xfrm>
            <a:off x="7630275" y="3745921"/>
            <a:ext cx="902811" cy="954107"/>
          </a:xfrm>
          <a:prstGeom prst="rect">
            <a:avLst/>
          </a:prstGeom>
          <a:solidFill>
            <a:schemeClr val="accent6">
              <a:lumMod val="20000"/>
              <a:lumOff val="80000"/>
            </a:schemeClr>
          </a:solidFill>
        </p:spPr>
        <p:txBody>
          <a:bodyPr wrap="none" rtlCol="0">
            <a:spAutoFit/>
          </a:bodyPr>
          <a:lstStyle/>
          <a:p>
            <a:pPr lvl="0">
              <a:defRPr/>
            </a:pPr>
            <a:r>
              <a:rPr lang="ja-JP" altLang="en-US" sz="2800" b="1" dirty="0">
                <a:solidFill>
                  <a:prstClr val="black"/>
                </a:solidFill>
                <a:latin typeface="Meiryo UI" panose="020B0604030504040204" pitchFamily="50" charset="-128"/>
                <a:ea typeface="Meiryo UI" panose="020B0604030504040204" pitchFamily="50" charset="-128"/>
              </a:rPr>
              <a:t>化学</a:t>
            </a:r>
            <a:endParaRPr lang="en-US" altLang="ja-JP" sz="2800" b="1" dirty="0">
              <a:solidFill>
                <a:prstClr val="black"/>
              </a:solidFill>
              <a:latin typeface="Meiryo UI" panose="020B0604030504040204" pitchFamily="50" charset="-128"/>
              <a:ea typeface="Meiryo UI" panose="020B0604030504040204" pitchFamily="50" charset="-128"/>
            </a:endParaRPr>
          </a:p>
          <a:p>
            <a:pPr lvl="0">
              <a:defRPr/>
            </a:pPr>
            <a:r>
              <a:rPr lang="ja-JP" altLang="en-US" sz="2800" b="1" dirty="0">
                <a:solidFill>
                  <a:prstClr val="black"/>
                </a:solidFill>
                <a:latin typeface="Meiryo UI" panose="020B0604030504040204" pitchFamily="50" charset="-128"/>
                <a:ea typeface="Meiryo UI" panose="020B0604030504040204" pitchFamily="50" charset="-128"/>
              </a:rPr>
              <a:t>素材</a:t>
            </a:r>
          </a:p>
        </p:txBody>
      </p:sp>
      <p:sp>
        <p:nvSpPr>
          <p:cNvPr id="95" name="テキスト ボックス 94">
            <a:extLst>
              <a:ext uri="{FF2B5EF4-FFF2-40B4-BE49-F238E27FC236}">
                <a16:creationId xmlns:a16="http://schemas.microsoft.com/office/drawing/2014/main" id="{DE4C5763-70BB-2257-36FD-F90A50DCAC4B}"/>
              </a:ext>
            </a:extLst>
          </p:cNvPr>
          <p:cNvSpPr txBox="1"/>
          <p:nvPr/>
        </p:nvSpPr>
        <p:spPr>
          <a:xfrm>
            <a:off x="5015091" y="5982652"/>
            <a:ext cx="6556603" cy="646331"/>
          </a:xfrm>
          <a:prstGeom prst="rect">
            <a:avLst/>
          </a:prstGeom>
          <a:noFill/>
        </p:spPr>
        <p:txBody>
          <a:bodyPr wrap="none" rtlCol="0">
            <a:spAutoFit/>
          </a:bodyPr>
          <a:lstStyle/>
          <a:p>
            <a:pPr>
              <a:defRPr/>
            </a:pPr>
            <a:r>
              <a:rPr lang="ja-JP" altLang="en-US" dirty="0">
                <a:solidFill>
                  <a:srgbClr val="FF0000"/>
                </a:solidFill>
                <a:latin typeface="Meiryo UI" panose="020B0604030504040204" pitchFamily="50" charset="-128"/>
                <a:ea typeface="Meiryo UI" panose="020B0604030504040204" pitchFamily="50" charset="-128"/>
              </a:rPr>
              <a:t>現状は化学産業の原料の大半は地中からの化石資源に依存しており</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使用後の焼却処理によって大気中の</a:t>
            </a:r>
            <a:r>
              <a:rPr lang="en-US" altLang="ja-JP" dirty="0">
                <a:solidFill>
                  <a:srgbClr val="FF0000"/>
                </a:solidFill>
                <a:latin typeface="Meiryo UI" panose="020B0604030504040204" pitchFamily="50" charset="-128"/>
                <a:ea typeface="Meiryo UI" panose="020B0604030504040204" pitchFamily="50" charset="-128"/>
              </a:rPr>
              <a:t>GHG</a:t>
            </a:r>
            <a:r>
              <a:rPr lang="ja-JP" altLang="en-US" dirty="0">
                <a:solidFill>
                  <a:srgbClr val="FF0000"/>
                </a:solidFill>
                <a:latin typeface="Meiryo UI" panose="020B0604030504040204" pitchFamily="50" charset="-128"/>
                <a:ea typeface="Meiryo UI" panose="020B0604030504040204" pitchFamily="50" charset="-128"/>
              </a:rPr>
              <a:t>の増加を引き起こしている</a:t>
            </a:r>
          </a:p>
        </p:txBody>
      </p:sp>
      <p:sp>
        <p:nvSpPr>
          <p:cNvPr id="2" name="フリーフォーム: 図形 1">
            <a:extLst>
              <a:ext uri="{FF2B5EF4-FFF2-40B4-BE49-F238E27FC236}">
                <a16:creationId xmlns:a16="http://schemas.microsoft.com/office/drawing/2014/main" id="{17165994-8EA0-6468-0BA9-B8AE2C6EF5B7}"/>
              </a:ext>
            </a:extLst>
          </p:cNvPr>
          <p:cNvSpPr/>
          <p:nvPr/>
        </p:nvSpPr>
        <p:spPr>
          <a:xfrm>
            <a:off x="1711196" y="1241019"/>
            <a:ext cx="9860498" cy="4741634"/>
          </a:xfrm>
          <a:custGeom>
            <a:avLst/>
            <a:gdLst>
              <a:gd name="connsiteX0" fmla="*/ 0 w 10901082"/>
              <a:gd name="connsiteY0" fmla="*/ 5029200 h 5029200"/>
              <a:gd name="connsiteX1" fmla="*/ 4482353 w 10901082"/>
              <a:gd name="connsiteY1" fmla="*/ 4643717 h 5029200"/>
              <a:gd name="connsiteX2" fmla="*/ 8695764 w 10901082"/>
              <a:gd name="connsiteY2" fmla="*/ 4087906 h 5029200"/>
              <a:gd name="connsiteX3" fmla="*/ 10399058 w 10901082"/>
              <a:gd name="connsiteY3" fmla="*/ 2841811 h 5029200"/>
              <a:gd name="connsiteX4" fmla="*/ 10901082 w 10901082"/>
              <a:gd name="connsiteY4" fmla="*/ 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082" h="5029200">
                <a:moveTo>
                  <a:pt x="0" y="5029200"/>
                </a:moveTo>
                <a:cubicBezTo>
                  <a:pt x="1516529" y="4914899"/>
                  <a:pt x="3033059" y="4800599"/>
                  <a:pt x="4482353" y="4643717"/>
                </a:cubicBezTo>
                <a:cubicBezTo>
                  <a:pt x="5931647" y="4486835"/>
                  <a:pt x="7709647" y="4388224"/>
                  <a:pt x="8695764" y="4087906"/>
                </a:cubicBezTo>
                <a:cubicBezTo>
                  <a:pt x="9681881" y="3787588"/>
                  <a:pt x="10031505" y="3523129"/>
                  <a:pt x="10399058" y="2841811"/>
                </a:cubicBezTo>
                <a:cubicBezTo>
                  <a:pt x="10766611" y="2160493"/>
                  <a:pt x="10833846" y="1080246"/>
                  <a:pt x="10901082" y="0"/>
                </a:cubicBezTo>
              </a:path>
            </a:pathLst>
          </a:custGeom>
          <a:noFill/>
          <a:ln w="762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794CA27-3297-0723-7307-DFF2E8493787}"/>
              </a:ext>
            </a:extLst>
          </p:cNvPr>
          <p:cNvSpPr txBox="1"/>
          <p:nvPr/>
        </p:nvSpPr>
        <p:spPr>
          <a:xfrm>
            <a:off x="192269" y="5737112"/>
            <a:ext cx="1550424" cy="646331"/>
          </a:xfrm>
          <a:prstGeom prst="rect">
            <a:avLst/>
          </a:prstGeom>
          <a:noFill/>
        </p:spPr>
        <p:txBody>
          <a:bodyPr wrap="none" rtlCol="0">
            <a:spAutoFit/>
          </a:bodyPr>
          <a:lstStyle/>
          <a:p>
            <a:pPr algn="ctr">
              <a:defRPr/>
            </a:pPr>
            <a:r>
              <a:rPr lang="ja-JP" altLang="en-US" b="1" dirty="0">
                <a:solidFill>
                  <a:srgbClr val="FF0000"/>
                </a:solidFill>
                <a:latin typeface="Meiryo UI" panose="020B0604030504040204" pitchFamily="50" charset="-128"/>
                <a:ea typeface="Meiryo UI" panose="020B0604030504040204" pitchFamily="50" charset="-128"/>
              </a:rPr>
              <a:t>地下資源中の</a:t>
            </a:r>
            <a:endParaRPr lang="en-US" altLang="ja-JP" b="1" dirty="0">
              <a:solidFill>
                <a:srgbClr val="FF0000"/>
              </a:solidFill>
              <a:latin typeface="Meiryo UI" panose="020B0604030504040204" pitchFamily="50" charset="-128"/>
              <a:ea typeface="Meiryo UI" panose="020B0604030504040204" pitchFamily="50" charset="-128"/>
            </a:endParaRPr>
          </a:p>
          <a:p>
            <a:pPr algn="ctr">
              <a:defRPr/>
            </a:pPr>
            <a:r>
              <a:rPr lang="ja-JP" altLang="en-US" b="1" dirty="0">
                <a:solidFill>
                  <a:srgbClr val="FF0000"/>
                </a:solidFill>
                <a:latin typeface="Meiryo UI" panose="020B0604030504040204" pitchFamily="50" charset="-128"/>
                <a:ea typeface="Meiryo UI" panose="020B0604030504040204" pitchFamily="50" charset="-128"/>
              </a:rPr>
              <a:t>炭素</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46B111A-361A-A0E3-87E3-72F6B6716473}"/>
              </a:ext>
            </a:extLst>
          </p:cNvPr>
          <p:cNvSpPr txBox="1"/>
          <p:nvPr/>
        </p:nvSpPr>
        <p:spPr>
          <a:xfrm>
            <a:off x="10758124" y="702270"/>
            <a:ext cx="1191352" cy="369332"/>
          </a:xfrm>
          <a:prstGeom prst="rect">
            <a:avLst/>
          </a:prstGeom>
          <a:noFill/>
        </p:spPr>
        <p:txBody>
          <a:bodyPr wrap="none" rtlCol="0">
            <a:spAutoFit/>
          </a:bodyPr>
          <a:lstStyle/>
          <a:p>
            <a:pPr algn="ctr">
              <a:defRPr/>
            </a:pPr>
            <a:r>
              <a:rPr lang="en-US" altLang="ja-JP" b="1" dirty="0">
                <a:solidFill>
                  <a:srgbClr val="FF0000"/>
                </a:solidFill>
                <a:latin typeface="Meiryo UI" panose="020B0604030504040204" pitchFamily="50" charset="-128"/>
                <a:ea typeface="Meiryo UI" panose="020B0604030504040204" pitchFamily="50" charset="-128"/>
              </a:rPr>
              <a:t>GHG</a:t>
            </a:r>
            <a:r>
              <a:rPr lang="ja-JP" altLang="en-US" b="1" dirty="0">
                <a:solidFill>
                  <a:srgbClr val="FF0000"/>
                </a:solidFill>
                <a:latin typeface="Meiryo UI" panose="020B0604030504040204" pitchFamily="50" charset="-128"/>
                <a:ea typeface="Meiryo UI" panose="020B0604030504040204" pitchFamily="50" charset="-128"/>
              </a:rPr>
              <a:t>排出</a:t>
            </a:r>
            <a:endParaRPr lang="ja-JP" altLang="en-US" dirty="0">
              <a:solidFill>
                <a:srgbClr val="FF0000"/>
              </a:solidFill>
              <a:latin typeface="Meiryo UI" panose="020B0604030504040204" pitchFamily="50" charset="-128"/>
              <a:ea typeface="Meiryo UI" panose="020B0604030504040204" pitchFamily="50" charset="-128"/>
            </a:endParaRPr>
          </a:p>
        </p:txBody>
      </p:sp>
      <p:sp>
        <p:nvSpPr>
          <p:cNvPr id="5" name="フリーフォーム: 図形 4">
            <a:extLst>
              <a:ext uri="{FF2B5EF4-FFF2-40B4-BE49-F238E27FC236}">
                <a16:creationId xmlns:a16="http://schemas.microsoft.com/office/drawing/2014/main" id="{11BC9F56-F19A-6D3A-1DAF-43409D1C674B}"/>
              </a:ext>
            </a:extLst>
          </p:cNvPr>
          <p:cNvSpPr/>
          <p:nvPr/>
        </p:nvSpPr>
        <p:spPr>
          <a:xfrm>
            <a:off x="10022541" y="4643618"/>
            <a:ext cx="1371600" cy="313864"/>
          </a:xfrm>
          <a:custGeom>
            <a:avLst/>
            <a:gdLst>
              <a:gd name="connsiteX0" fmla="*/ 0 w 1371600"/>
              <a:gd name="connsiteY0" fmla="*/ 286970 h 313864"/>
              <a:gd name="connsiteX1" fmla="*/ 842683 w 1371600"/>
              <a:gd name="connsiteY1" fmla="*/ 100 h 313864"/>
              <a:gd name="connsiteX2" fmla="*/ 1371600 w 1371600"/>
              <a:gd name="connsiteY2" fmla="*/ 313864 h 313864"/>
            </a:gdLst>
            <a:ahLst/>
            <a:cxnLst>
              <a:cxn ang="0">
                <a:pos x="connsiteX0" y="connsiteY0"/>
              </a:cxn>
              <a:cxn ang="0">
                <a:pos x="connsiteX1" y="connsiteY1"/>
              </a:cxn>
              <a:cxn ang="0">
                <a:pos x="connsiteX2" y="connsiteY2"/>
              </a:cxn>
            </a:cxnLst>
            <a:rect l="l" t="t" r="r" b="b"/>
            <a:pathLst>
              <a:path w="1371600" h="313864">
                <a:moveTo>
                  <a:pt x="0" y="286970"/>
                </a:moveTo>
                <a:cubicBezTo>
                  <a:pt x="307041" y="141294"/>
                  <a:pt x="614083" y="-4382"/>
                  <a:pt x="842683" y="100"/>
                </a:cubicBezTo>
                <a:cubicBezTo>
                  <a:pt x="1071283" y="4582"/>
                  <a:pt x="1221441" y="159223"/>
                  <a:pt x="1371600" y="313864"/>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BEFBDFA-B0E2-743F-D602-030941A526A3}"/>
              </a:ext>
            </a:extLst>
          </p:cNvPr>
          <p:cNvSpPr txBox="1"/>
          <p:nvPr/>
        </p:nvSpPr>
        <p:spPr>
          <a:xfrm>
            <a:off x="10801206" y="4966447"/>
            <a:ext cx="1178528" cy="461665"/>
          </a:xfrm>
          <a:prstGeom prst="rect">
            <a:avLst/>
          </a:prstGeom>
          <a:noFill/>
        </p:spPr>
        <p:txBody>
          <a:bodyPr wrap="none" rtlCol="0">
            <a:spAutoFit/>
          </a:bodyPr>
          <a:lstStyle/>
          <a:p>
            <a:pPr algn="ctr">
              <a:defRPr/>
            </a:pPr>
            <a:r>
              <a:rPr lang="ja-JP" altLang="en-US" sz="1200" b="1" dirty="0">
                <a:solidFill>
                  <a:srgbClr val="FF0000"/>
                </a:solidFill>
                <a:latin typeface="Meiryo UI" panose="020B0604030504040204" pitchFamily="50" charset="-128"/>
                <a:ea typeface="Meiryo UI" panose="020B0604030504040204" pitchFamily="50" charset="-128"/>
              </a:rPr>
              <a:t>化学物質による</a:t>
            </a:r>
            <a:endParaRPr lang="en-US" altLang="ja-JP" sz="1200" b="1" dirty="0">
              <a:solidFill>
                <a:srgbClr val="FF0000"/>
              </a:solidFill>
              <a:latin typeface="Meiryo UI" panose="020B0604030504040204" pitchFamily="50" charset="-128"/>
              <a:ea typeface="Meiryo UI" panose="020B0604030504040204" pitchFamily="50" charset="-128"/>
            </a:endParaRPr>
          </a:p>
          <a:p>
            <a:pPr algn="ctr">
              <a:defRPr/>
            </a:pPr>
            <a:r>
              <a:rPr lang="ja-JP" altLang="en-US" sz="1200" b="1" dirty="0">
                <a:solidFill>
                  <a:srgbClr val="FF0000"/>
                </a:solidFill>
                <a:latin typeface="Meiryo UI" panose="020B0604030504040204" pitchFamily="50" charset="-128"/>
                <a:ea typeface="Meiryo UI" panose="020B0604030504040204" pitchFamily="50" charset="-128"/>
              </a:rPr>
              <a:t>環境汚染</a:t>
            </a:r>
            <a:endParaRPr lang="ja-JP" altLang="en-US"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77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42810-FEDE-1AD0-B35E-AC011D388C7B}"/>
            </a:ext>
          </a:extLst>
        </p:cNvPr>
        <p:cNvGrpSpPr/>
        <p:nvPr/>
      </p:nvGrpSpPr>
      <p:grpSpPr>
        <a:xfrm>
          <a:off x="0" y="0"/>
          <a:ext cx="0" cy="0"/>
          <a:chOff x="0" y="0"/>
          <a:chExt cx="0" cy="0"/>
        </a:xfrm>
      </p:grpSpPr>
      <p:sp>
        <p:nvSpPr>
          <p:cNvPr id="93" name="タイトル 92">
            <a:extLst>
              <a:ext uri="{FF2B5EF4-FFF2-40B4-BE49-F238E27FC236}">
                <a16:creationId xmlns:a16="http://schemas.microsoft.com/office/drawing/2014/main" id="{ADD86160-BEB2-CB42-5ADE-01A712EC77A2}"/>
              </a:ext>
            </a:extLst>
          </p:cNvPr>
          <p:cNvSpPr>
            <a:spLocks noGrp="1"/>
          </p:cNvSpPr>
          <p:nvPr>
            <p:ph type="title"/>
          </p:nvPr>
        </p:nvSpPr>
        <p:spPr>
          <a:xfrm>
            <a:off x="838200" y="365125"/>
            <a:ext cx="10515600" cy="449675"/>
          </a:xfrm>
        </p:spPr>
        <p:txBody>
          <a:bodyPr>
            <a:noAutofit/>
          </a:bodyPr>
          <a:lstStyle/>
          <a:p>
            <a:r>
              <a:rPr lang="ja-JP" altLang="en-US" sz="3200" dirty="0">
                <a:solidFill>
                  <a:schemeClr val="accent1"/>
                </a:solidFill>
                <a:latin typeface="Meiryo UI" panose="020B0604030504040204" pitchFamily="50" charset="-128"/>
                <a:ea typeface="Meiryo UI" panose="020B0604030504040204" pitchFamily="50" charset="-128"/>
              </a:rPr>
              <a:t>化学産業の考える「炭素循環」</a:t>
            </a:r>
          </a:p>
        </p:txBody>
      </p:sp>
      <p:sp>
        <p:nvSpPr>
          <p:cNvPr id="2" name="矢印: 右 1">
            <a:extLst>
              <a:ext uri="{FF2B5EF4-FFF2-40B4-BE49-F238E27FC236}">
                <a16:creationId xmlns:a16="http://schemas.microsoft.com/office/drawing/2014/main" id="{7EBAAB94-DA6C-936F-1BC9-D5D6D5AD18E1}"/>
              </a:ext>
            </a:extLst>
          </p:cNvPr>
          <p:cNvSpPr/>
          <p:nvPr/>
        </p:nvSpPr>
        <p:spPr>
          <a:xfrm>
            <a:off x="2360954" y="2244052"/>
            <a:ext cx="541392" cy="839959"/>
          </a:xfrm>
          <a:prstGeom prst="rightArrow">
            <a:avLst>
              <a:gd name="adj1" fmla="val 64208"/>
              <a:gd name="adj2" fmla="val 28597"/>
            </a:avLst>
          </a:prstGeom>
          <a:solidFill>
            <a:srgbClr val="B7DEE8">
              <a:alpha val="10196"/>
            </a:srgbClr>
          </a:solidFill>
          <a:ln w="9525"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7C52FAB0-96FA-4B9B-FB6E-C57E71C78BE2}"/>
              </a:ext>
            </a:extLst>
          </p:cNvPr>
          <p:cNvSpPr txBox="1"/>
          <p:nvPr/>
        </p:nvSpPr>
        <p:spPr>
          <a:xfrm>
            <a:off x="2711054" y="1079917"/>
            <a:ext cx="2686954" cy="646331"/>
          </a:xfrm>
          <a:prstGeom prst="rect">
            <a:avLst/>
          </a:prstGeom>
          <a:noFill/>
        </p:spPr>
        <p:txBody>
          <a:bodyPr wrap="none" rtlCol="0">
            <a:spAutoFit/>
          </a:bodyPr>
          <a:lstStyle/>
          <a:p>
            <a:pPr>
              <a:defRPr/>
            </a:pPr>
            <a:r>
              <a:rPr lang="ja-JP" altLang="en-US" dirty="0">
                <a:solidFill>
                  <a:prstClr val="black"/>
                </a:solidFill>
                <a:latin typeface="Meiryo UI" panose="020B0604030504040204" pitchFamily="50" charset="-128"/>
                <a:ea typeface="Meiryo UI" panose="020B0604030504040204" pitchFamily="50" charset="-128"/>
              </a:rPr>
              <a:t>生産プロセス革新による</a:t>
            </a:r>
            <a:endParaRPr lang="en-US" altLang="ja-JP" dirty="0">
              <a:solidFill>
                <a:prstClr val="black"/>
              </a:solidFill>
              <a:latin typeface="Meiryo UI" panose="020B0604030504040204" pitchFamily="50" charset="-128"/>
              <a:ea typeface="Meiryo UI" panose="020B0604030504040204" pitchFamily="50" charset="-128"/>
            </a:endParaRPr>
          </a:p>
          <a:p>
            <a:pPr>
              <a:defRPr/>
            </a:pPr>
            <a:r>
              <a:rPr lang="ja-JP" altLang="en-US" dirty="0">
                <a:solidFill>
                  <a:prstClr val="black"/>
                </a:solidFill>
                <a:latin typeface="Meiryo UI" panose="020B0604030504040204" pitchFamily="50" charset="-128"/>
                <a:ea typeface="Meiryo UI" panose="020B0604030504040204" pitchFamily="50" charset="-128"/>
              </a:rPr>
              <a:t>自産業での</a:t>
            </a:r>
            <a:r>
              <a:rPr lang="en-US" altLang="ja-JP" dirty="0">
                <a:solidFill>
                  <a:prstClr val="black"/>
                </a:solidFill>
                <a:latin typeface="Meiryo UI" panose="020B0604030504040204" pitchFamily="50" charset="-128"/>
                <a:ea typeface="Meiryo UI" panose="020B0604030504040204" pitchFamily="50" charset="-128"/>
              </a:rPr>
              <a:t>GHG</a:t>
            </a:r>
            <a:r>
              <a:rPr lang="ja-JP" altLang="en-US" dirty="0">
                <a:solidFill>
                  <a:prstClr val="black"/>
                </a:solidFill>
                <a:latin typeface="Meiryo UI" panose="020B0604030504040204" pitchFamily="50" charset="-128"/>
                <a:ea typeface="Meiryo UI" panose="020B0604030504040204" pitchFamily="50" charset="-128"/>
              </a:rPr>
              <a:t>排出削減</a:t>
            </a:r>
          </a:p>
        </p:txBody>
      </p:sp>
      <p:sp>
        <p:nvSpPr>
          <p:cNvPr id="4" name="テキスト ボックス 3">
            <a:extLst>
              <a:ext uri="{FF2B5EF4-FFF2-40B4-BE49-F238E27FC236}">
                <a16:creationId xmlns:a16="http://schemas.microsoft.com/office/drawing/2014/main" id="{69067A44-BA66-8ADC-42FA-A191938F5A9D}"/>
              </a:ext>
            </a:extLst>
          </p:cNvPr>
          <p:cNvSpPr txBox="1"/>
          <p:nvPr/>
        </p:nvSpPr>
        <p:spPr>
          <a:xfrm>
            <a:off x="8135617" y="1037149"/>
            <a:ext cx="2384451" cy="713693"/>
          </a:xfrm>
          <a:prstGeom prst="rect">
            <a:avLst/>
          </a:prstGeom>
          <a:noFill/>
        </p:spPr>
        <p:txBody>
          <a:bodyPr wrap="square" rtlCol="0">
            <a:noAutofit/>
          </a:bodyPr>
          <a:lstStyle/>
          <a:p>
            <a:pPr algn="just">
              <a:defRPr/>
            </a:pPr>
            <a:r>
              <a:rPr lang="ja-JP" altLang="en-US" dirty="0">
                <a:solidFill>
                  <a:prstClr val="black"/>
                </a:solidFill>
                <a:latin typeface="Meiryo UI" panose="020B0604030504040204" pitchFamily="50" charset="-128"/>
                <a:ea typeface="Meiryo UI" panose="020B0604030504040204" pitchFamily="50" charset="-128"/>
              </a:rPr>
              <a:t>廃棄される化学製品の焼却</a:t>
            </a:r>
            <a:r>
              <a:rPr lang="en-US" altLang="ja-JP" dirty="0">
                <a:solidFill>
                  <a:prstClr val="black"/>
                </a:solidFill>
                <a:latin typeface="Meiryo UI" panose="020B0604030504040204" pitchFamily="50" charset="-128"/>
                <a:ea typeface="Meiryo UI" panose="020B0604030504040204" pitchFamily="50" charset="-128"/>
              </a:rPr>
              <a:t>GHG</a:t>
            </a:r>
            <a:r>
              <a:rPr lang="ja-JP" altLang="en-US" dirty="0">
                <a:solidFill>
                  <a:prstClr val="black"/>
                </a:solidFill>
                <a:latin typeface="Meiryo UI" panose="020B0604030504040204" pitchFamily="50" charset="-128"/>
                <a:ea typeface="Meiryo UI" panose="020B0604030504040204" pitchFamily="50" charset="-128"/>
              </a:rPr>
              <a:t>排出削減</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C3FFB3D8-3AD0-1F95-B6E1-40BDBBD9D55E}"/>
              </a:ext>
            </a:extLst>
          </p:cNvPr>
          <p:cNvSpPr/>
          <p:nvPr/>
        </p:nvSpPr>
        <p:spPr>
          <a:xfrm>
            <a:off x="3082724" y="2304574"/>
            <a:ext cx="1980000" cy="1368548"/>
          </a:xfrm>
          <a:prstGeom prst="rect">
            <a:avLst/>
          </a:prstGeom>
          <a:solidFill>
            <a:srgbClr val="92D050">
              <a:alpha val="54902"/>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CFBEB551-8DA1-4985-AEEF-F9A4429A818E}"/>
              </a:ext>
            </a:extLst>
          </p:cNvPr>
          <p:cNvSpPr txBox="1"/>
          <p:nvPr/>
        </p:nvSpPr>
        <p:spPr>
          <a:xfrm>
            <a:off x="5494724" y="2304575"/>
            <a:ext cx="1224000" cy="338554"/>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noFill/>
            <a:prstDash val="solid"/>
            <a:miter lim="800000"/>
          </a:ln>
          <a:effectLst/>
        </p:spPr>
        <p:txBody>
          <a:bodyPr wrap="square" rtlCol="0">
            <a:spAutoFit/>
          </a:bodyPr>
          <a:lstStyle/>
          <a:p>
            <a:pPr algn="ctr" defTabSz="457200">
              <a:defRPr/>
            </a:pPr>
            <a:r>
              <a:rPr kumimoji="0" lang="ja-JP" altLang="en-US" sz="1600" b="1" kern="0" dirty="0">
                <a:solidFill>
                  <a:prstClr val="black"/>
                </a:solidFill>
                <a:latin typeface="Meiryo UI" panose="020B0604030504040204" pitchFamily="50" charset="-128"/>
                <a:ea typeface="Meiryo UI" panose="020B0604030504040204" pitchFamily="50" charset="-128"/>
              </a:rPr>
              <a:t>川下の産業</a:t>
            </a:r>
          </a:p>
        </p:txBody>
      </p:sp>
      <p:sp>
        <p:nvSpPr>
          <p:cNvPr id="7" name="テキスト ボックス 6">
            <a:extLst>
              <a:ext uri="{FF2B5EF4-FFF2-40B4-BE49-F238E27FC236}">
                <a16:creationId xmlns:a16="http://schemas.microsoft.com/office/drawing/2014/main" id="{954A29BC-7613-756B-6723-F3398B4BCC74}"/>
              </a:ext>
            </a:extLst>
          </p:cNvPr>
          <p:cNvSpPr txBox="1"/>
          <p:nvPr/>
        </p:nvSpPr>
        <p:spPr>
          <a:xfrm>
            <a:off x="7150724" y="2306097"/>
            <a:ext cx="1224000" cy="338554"/>
          </a:xfrm>
          <a:prstGeom prst="rect">
            <a:avLst/>
          </a:prstGeom>
          <a:solidFill>
            <a:srgbClr val="FFFF00"/>
          </a:solidFill>
          <a:ln w="6350" cap="flat" cmpd="sng" algn="ctr">
            <a:noFill/>
            <a:prstDash val="solid"/>
            <a:miter lim="800000"/>
          </a:ln>
          <a:effectLst/>
        </p:spPr>
        <p:txBody>
          <a:bodyPr wrap="square" rtlCol="0">
            <a:spAutoFit/>
          </a:bodyPr>
          <a:lstStyle/>
          <a:p>
            <a:pPr algn="ctr" defTabSz="457200">
              <a:defRPr/>
            </a:pPr>
            <a:r>
              <a:rPr kumimoji="0" lang="ja-JP" altLang="en-US" sz="1600" b="1" kern="0" dirty="0">
                <a:solidFill>
                  <a:prstClr val="black"/>
                </a:solidFill>
                <a:latin typeface="Meiryo UI" panose="020B0604030504040204" pitchFamily="50" charset="-128"/>
                <a:ea typeface="Meiryo UI" panose="020B0604030504040204" pitchFamily="50" charset="-128"/>
              </a:rPr>
              <a:t>使用</a:t>
            </a:r>
          </a:p>
        </p:txBody>
      </p:sp>
      <p:sp>
        <p:nvSpPr>
          <p:cNvPr id="8" name="テキスト ボックス 7">
            <a:extLst>
              <a:ext uri="{FF2B5EF4-FFF2-40B4-BE49-F238E27FC236}">
                <a16:creationId xmlns:a16="http://schemas.microsoft.com/office/drawing/2014/main" id="{37084860-4275-5A14-8CD4-13BCAE74E957}"/>
              </a:ext>
            </a:extLst>
          </p:cNvPr>
          <p:cNvSpPr txBox="1"/>
          <p:nvPr/>
        </p:nvSpPr>
        <p:spPr>
          <a:xfrm>
            <a:off x="8806724" y="2304574"/>
            <a:ext cx="1224000" cy="338554"/>
          </a:xfrm>
          <a:prstGeom prst="rect">
            <a:avLst/>
          </a:prstGeom>
          <a:solidFill>
            <a:srgbClr val="EEECE1">
              <a:lumMod val="75000"/>
            </a:srgbClr>
          </a:solidFill>
          <a:ln w="6350" cap="flat" cmpd="sng" algn="ctr">
            <a:no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Recycler</a:t>
            </a:r>
            <a:endPar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39DE27F-9F4A-6449-3FD7-84C4F9C646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5728" y="2793285"/>
            <a:ext cx="411224" cy="295977"/>
          </a:xfrm>
          <a:prstGeom prst="rect">
            <a:avLst/>
          </a:prstGeom>
        </p:spPr>
      </p:pic>
      <p:pic>
        <p:nvPicPr>
          <p:cNvPr id="10" name="図 9">
            <a:extLst>
              <a:ext uri="{FF2B5EF4-FFF2-40B4-BE49-F238E27FC236}">
                <a16:creationId xmlns:a16="http://schemas.microsoft.com/office/drawing/2014/main" id="{0DA1C83B-5C26-1E24-91DC-33C9C74345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9300" y="3089661"/>
            <a:ext cx="432989" cy="380442"/>
          </a:xfrm>
          <a:prstGeom prst="rect">
            <a:avLst/>
          </a:prstGeom>
        </p:spPr>
      </p:pic>
      <p:sp>
        <p:nvSpPr>
          <p:cNvPr id="11" name="テキスト ボックス 10">
            <a:extLst>
              <a:ext uri="{FF2B5EF4-FFF2-40B4-BE49-F238E27FC236}">
                <a16:creationId xmlns:a16="http://schemas.microsoft.com/office/drawing/2014/main" id="{E5034EB5-81EA-2DB0-E778-A20CBBDD5AC1}"/>
              </a:ext>
            </a:extLst>
          </p:cNvPr>
          <p:cNvSpPr txBox="1"/>
          <p:nvPr/>
        </p:nvSpPr>
        <p:spPr>
          <a:xfrm>
            <a:off x="1520463" y="2407556"/>
            <a:ext cx="904836" cy="276999"/>
          </a:xfrm>
          <a:prstGeom prst="rect">
            <a:avLst/>
          </a:prstGeom>
          <a:noFill/>
        </p:spPr>
        <p:txBody>
          <a:bodyPr wrap="square" rtlCol="0">
            <a:spAutoFit/>
          </a:bodyPr>
          <a:lstStyle/>
          <a:p>
            <a:pPr>
              <a:defRPr/>
            </a:pPr>
            <a:r>
              <a:rPr lang="ja-JP" altLang="en-US" sz="1200" b="1" dirty="0">
                <a:solidFill>
                  <a:prstClr val="black"/>
                </a:solidFill>
                <a:latin typeface="Meiryo UI" panose="020B0604030504040204" pitchFamily="50" charset="-128"/>
                <a:ea typeface="Meiryo UI" panose="020B0604030504040204" pitchFamily="50" charset="-128"/>
              </a:rPr>
              <a:t>化石原料</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12" name="矢印: 上 11">
            <a:extLst>
              <a:ext uri="{FF2B5EF4-FFF2-40B4-BE49-F238E27FC236}">
                <a16:creationId xmlns:a16="http://schemas.microsoft.com/office/drawing/2014/main" id="{9112CE43-FC00-3F69-5D26-F557DF0ABBB0}"/>
              </a:ext>
            </a:extLst>
          </p:cNvPr>
          <p:cNvSpPr/>
          <p:nvPr/>
        </p:nvSpPr>
        <p:spPr>
          <a:xfrm>
            <a:off x="3369250" y="2124574"/>
            <a:ext cx="1397000" cy="119478"/>
          </a:xfrm>
          <a:prstGeom prst="up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矢印: 右 12">
            <a:extLst>
              <a:ext uri="{FF2B5EF4-FFF2-40B4-BE49-F238E27FC236}">
                <a16:creationId xmlns:a16="http://schemas.microsoft.com/office/drawing/2014/main" id="{10905488-A6DF-C589-76AE-5A56508768F8}"/>
              </a:ext>
            </a:extLst>
          </p:cNvPr>
          <p:cNvSpPr/>
          <p:nvPr/>
        </p:nvSpPr>
        <p:spPr>
          <a:xfrm>
            <a:off x="5102021" y="2859859"/>
            <a:ext cx="541392" cy="447338"/>
          </a:xfrm>
          <a:prstGeom prst="rightArrow">
            <a:avLst/>
          </a:prstGeom>
          <a:solidFill>
            <a:srgbClr val="F79646">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矢印: 右 13">
            <a:extLst>
              <a:ext uri="{FF2B5EF4-FFF2-40B4-BE49-F238E27FC236}">
                <a16:creationId xmlns:a16="http://schemas.microsoft.com/office/drawing/2014/main" id="{F6FFE6FF-90C9-BE9D-4377-AE07284D8209}"/>
              </a:ext>
            </a:extLst>
          </p:cNvPr>
          <p:cNvSpPr/>
          <p:nvPr/>
        </p:nvSpPr>
        <p:spPr>
          <a:xfrm>
            <a:off x="6718724" y="2736574"/>
            <a:ext cx="541392" cy="864000"/>
          </a:xfrm>
          <a:prstGeom prst="rightArrow">
            <a:avLst/>
          </a:prstGeom>
          <a:solidFill>
            <a:srgbClr val="F79646">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EFE5AFF7-2AA4-ABA3-81E9-4DF4F25F2C0E}"/>
              </a:ext>
            </a:extLst>
          </p:cNvPr>
          <p:cNvSpPr txBox="1"/>
          <p:nvPr/>
        </p:nvSpPr>
        <p:spPr>
          <a:xfrm>
            <a:off x="3207390" y="2343096"/>
            <a:ext cx="1005403" cy="338554"/>
          </a:xfrm>
          <a:prstGeom prst="rect">
            <a:avLst/>
          </a:prstGeom>
          <a:noFill/>
        </p:spPr>
        <p:txBody>
          <a:bodyPr wrap="none" rtlCol="0">
            <a:sp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rPr>
              <a:t>化学産業</a:t>
            </a:r>
          </a:p>
        </p:txBody>
      </p:sp>
      <p:sp>
        <p:nvSpPr>
          <p:cNvPr id="16" name="矢印: 上カーブ 15">
            <a:extLst>
              <a:ext uri="{FF2B5EF4-FFF2-40B4-BE49-F238E27FC236}">
                <a16:creationId xmlns:a16="http://schemas.microsoft.com/office/drawing/2014/main" id="{8C115026-0DDF-604F-1369-2005D4244F98}"/>
              </a:ext>
            </a:extLst>
          </p:cNvPr>
          <p:cNvSpPr/>
          <p:nvPr/>
        </p:nvSpPr>
        <p:spPr>
          <a:xfrm flipH="1">
            <a:off x="7260115" y="3608328"/>
            <a:ext cx="1932337" cy="628630"/>
          </a:xfrm>
          <a:prstGeom prst="curvedUpArrow">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矢印: 上カーブ 16">
            <a:extLst>
              <a:ext uri="{FF2B5EF4-FFF2-40B4-BE49-F238E27FC236}">
                <a16:creationId xmlns:a16="http://schemas.microsoft.com/office/drawing/2014/main" id="{AA6BA4D4-81C8-11B8-DFA9-2DBB4C630EC1}"/>
              </a:ext>
            </a:extLst>
          </p:cNvPr>
          <p:cNvSpPr/>
          <p:nvPr/>
        </p:nvSpPr>
        <p:spPr>
          <a:xfrm flipH="1">
            <a:off x="5588068" y="3608329"/>
            <a:ext cx="3864098" cy="832479"/>
          </a:xfrm>
          <a:prstGeom prst="curvedUpArrow">
            <a:avLst>
              <a:gd name="adj1" fmla="val 24605"/>
              <a:gd name="adj2" fmla="val 37920"/>
              <a:gd name="adj3" fmla="val 17618"/>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矢印: 右 17">
            <a:extLst>
              <a:ext uri="{FF2B5EF4-FFF2-40B4-BE49-F238E27FC236}">
                <a16:creationId xmlns:a16="http://schemas.microsoft.com/office/drawing/2014/main" id="{3EB50CA6-C4B9-8A62-7FF4-3307D64C78A6}"/>
              </a:ext>
            </a:extLst>
          </p:cNvPr>
          <p:cNvSpPr/>
          <p:nvPr/>
        </p:nvSpPr>
        <p:spPr>
          <a:xfrm>
            <a:off x="2372828" y="3310148"/>
            <a:ext cx="541392" cy="362452"/>
          </a:xfrm>
          <a:prstGeom prst="rightArrow">
            <a:avLst>
              <a:gd name="adj1" fmla="val 63649"/>
              <a:gd name="adj2" fmla="val 50000"/>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C69147C1-9022-64B8-FA36-F80FC803BC41}"/>
              </a:ext>
            </a:extLst>
          </p:cNvPr>
          <p:cNvSpPr txBox="1"/>
          <p:nvPr/>
        </p:nvSpPr>
        <p:spPr>
          <a:xfrm>
            <a:off x="1452146" y="3048101"/>
            <a:ext cx="1438806" cy="338554"/>
          </a:xfrm>
          <a:prstGeom prst="rect">
            <a:avLst/>
          </a:prstGeom>
          <a:noFill/>
        </p:spPr>
        <p:txBody>
          <a:bodyPr wrap="square" rtlCol="0">
            <a:spAutoFit/>
          </a:bodyPr>
          <a:lstStyle/>
          <a:p>
            <a:pPr algn="ctr">
              <a:defRPr/>
            </a:pPr>
            <a:r>
              <a:rPr lang="ja-JP" altLang="en-US" sz="1600" b="1" dirty="0">
                <a:solidFill>
                  <a:srgbClr val="FF0000"/>
                </a:solidFill>
                <a:latin typeface="Meiryo UI" panose="020B0604030504040204" pitchFamily="50" charset="-128"/>
                <a:ea typeface="Meiryo UI" panose="020B0604030504040204" pitchFamily="50" charset="-128"/>
              </a:rPr>
              <a:t>バイオマス原料</a:t>
            </a:r>
          </a:p>
        </p:txBody>
      </p:sp>
      <p:sp>
        <p:nvSpPr>
          <p:cNvPr id="20" name="矢印: 上カーブ 19">
            <a:extLst>
              <a:ext uri="{FF2B5EF4-FFF2-40B4-BE49-F238E27FC236}">
                <a16:creationId xmlns:a16="http://schemas.microsoft.com/office/drawing/2014/main" id="{9FD3819B-CDF9-713D-5DD6-BA303756B647}"/>
              </a:ext>
            </a:extLst>
          </p:cNvPr>
          <p:cNvSpPr/>
          <p:nvPr/>
        </p:nvSpPr>
        <p:spPr>
          <a:xfrm flipH="1">
            <a:off x="3207390" y="3608330"/>
            <a:ext cx="6494520" cy="1214980"/>
          </a:xfrm>
          <a:prstGeom prst="curvedUpArrow">
            <a:avLst>
              <a:gd name="adj1" fmla="val 14304"/>
              <a:gd name="adj2" fmla="val 20931"/>
              <a:gd name="adj3" fmla="val 11414"/>
            </a:avLst>
          </a:prstGeom>
          <a:solidFill>
            <a:srgbClr val="F79646">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1" name="図 20">
            <a:extLst>
              <a:ext uri="{FF2B5EF4-FFF2-40B4-BE49-F238E27FC236}">
                <a16:creationId xmlns:a16="http://schemas.microsoft.com/office/drawing/2014/main" id="{79D7AFA1-1EA2-B3F4-03EE-698741CB3F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724" y="2700575"/>
            <a:ext cx="1260000" cy="760611"/>
          </a:xfrm>
          <a:prstGeom prst="rect">
            <a:avLst/>
          </a:prstGeom>
        </p:spPr>
      </p:pic>
      <p:sp>
        <p:nvSpPr>
          <p:cNvPr id="22" name="矢印: 上 21">
            <a:extLst>
              <a:ext uri="{FF2B5EF4-FFF2-40B4-BE49-F238E27FC236}">
                <a16:creationId xmlns:a16="http://schemas.microsoft.com/office/drawing/2014/main" id="{68EE9FF0-B8D5-B81A-182A-B88E952E4373}"/>
              </a:ext>
            </a:extLst>
          </p:cNvPr>
          <p:cNvSpPr/>
          <p:nvPr/>
        </p:nvSpPr>
        <p:spPr>
          <a:xfrm>
            <a:off x="3369250" y="1728574"/>
            <a:ext cx="1397000" cy="550168"/>
          </a:xfrm>
          <a:prstGeom prst="upArrow">
            <a:avLst/>
          </a:prstGeom>
          <a:solidFill>
            <a:srgbClr val="7F7F7F">
              <a:alpha val="25098"/>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矢印: 上 22">
            <a:extLst>
              <a:ext uri="{FF2B5EF4-FFF2-40B4-BE49-F238E27FC236}">
                <a16:creationId xmlns:a16="http://schemas.microsoft.com/office/drawing/2014/main" id="{C466FBE9-10A9-884F-9027-B575DA822CCB}"/>
              </a:ext>
            </a:extLst>
          </p:cNvPr>
          <p:cNvSpPr/>
          <p:nvPr/>
        </p:nvSpPr>
        <p:spPr>
          <a:xfrm>
            <a:off x="8723903" y="2124574"/>
            <a:ext cx="1397000" cy="119478"/>
          </a:xfrm>
          <a:prstGeom prst="up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矢印: 上 23">
            <a:extLst>
              <a:ext uri="{FF2B5EF4-FFF2-40B4-BE49-F238E27FC236}">
                <a16:creationId xmlns:a16="http://schemas.microsoft.com/office/drawing/2014/main" id="{79B7BD35-DA2E-DF40-20B8-F94B09A261C1}"/>
              </a:ext>
            </a:extLst>
          </p:cNvPr>
          <p:cNvSpPr/>
          <p:nvPr/>
        </p:nvSpPr>
        <p:spPr>
          <a:xfrm>
            <a:off x="8723903" y="1728574"/>
            <a:ext cx="1397000" cy="550168"/>
          </a:xfrm>
          <a:prstGeom prst="upArrow">
            <a:avLst/>
          </a:prstGeom>
          <a:solidFill>
            <a:srgbClr val="7F7F7F">
              <a:alpha val="25098"/>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矢印: 右 24">
            <a:extLst>
              <a:ext uri="{FF2B5EF4-FFF2-40B4-BE49-F238E27FC236}">
                <a16:creationId xmlns:a16="http://schemas.microsoft.com/office/drawing/2014/main" id="{C772F4C2-4E70-3073-F734-1EE653C0FC59}"/>
              </a:ext>
            </a:extLst>
          </p:cNvPr>
          <p:cNvSpPr/>
          <p:nvPr/>
        </p:nvSpPr>
        <p:spPr>
          <a:xfrm>
            <a:off x="2360954" y="2557082"/>
            <a:ext cx="541392" cy="213898"/>
          </a:xfrm>
          <a:prstGeom prst="rightArrow">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6962FF42-25AA-94B6-8953-87224115E58D}"/>
              </a:ext>
            </a:extLst>
          </p:cNvPr>
          <p:cNvSpPr txBox="1"/>
          <p:nvPr/>
        </p:nvSpPr>
        <p:spPr>
          <a:xfrm>
            <a:off x="3872574" y="3937789"/>
            <a:ext cx="1600118" cy="523220"/>
          </a:xfrm>
          <a:prstGeom prst="rect">
            <a:avLst/>
          </a:prstGeom>
          <a:noFill/>
        </p:spPr>
        <p:txBody>
          <a:bodyPr wrap="none" rtlCol="0">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rPr>
              <a:t>ケミカルリサイクル</a:t>
            </a:r>
            <a:endParaRPr lang="en-US" altLang="ja-JP" sz="1400" b="1" dirty="0">
              <a:solidFill>
                <a:prstClr val="black"/>
              </a:solidFill>
              <a:latin typeface="Meiryo UI" panose="020B0604030504040204" pitchFamily="50" charset="-128"/>
              <a:ea typeface="Meiryo UI" panose="020B0604030504040204" pitchFamily="50" charset="-128"/>
            </a:endParaRPr>
          </a:p>
          <a:p>
            <a:pPr>
              <a:defRPr/>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CCU</a:t>
            </a:r>
            <a:r>
              <a:rPr lang="en-US" altLang="ja-JP" sz="1400" b="1" baseline="300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も含む）</a:t>
            </a:r>
          </a:p>
        </p:txBody>
      </p:sp>
      <p:sp>
        <p:nvSpPr>
          <p:cNvPr id="27" name="矢印: 右 26">
            <a:extLst>
              <a:ext uri="{FF2B5EF4-FFF2-40B4-BE49-F238E27FC236}">
                <a16:creationId xmlns:a16="http://schemas.microsoft.com/office/drawing/2014/main" id="{25D3184B-F8E2-E90D-5671-E1EB29447655}"/>
              </a:ext>
            </a:extLst>
          </p:cNvPr>
          <p:cNvSpPr/>
          <p:nvPr/>
        </p:nvSpPr>
        <p:spPr>
          <a:xfrm>
            <a:off x="2372828" y="3447238"/>
            <a:ext cx="541392" cy="88272"/>
          </a:xfrm>
          <a:prstGeom prst="rightArrow">
            <a:avLst>
              <a:gd name="adj1" fmla="val 50000"/>
              <a:gd name="adj2" fmla="val 106871"/>
            </a:avLst>
          </a:prstGeom>
          <a:solidFill>
            <a:srgbClr val="D3F5A9"/>
          </a:solidFill>
          <a:ln w="9525"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8" name="図 27">
            <a:extLst>
              <a:ext uri="{FF2B5EF4-FFF2-40B4-BE49-F238E27FC236}">
                <a16:creationId xmlns:a16="http://schemas.microsoft.com/office/drawing/2014/main" id="{E7AC86EC-AF87-2A38-2850-8F16F8A5EE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6191" y="2803486"/>
            <a:ext cx="432000" cy="381069"/>
          </a:xfrm>
          <a:prstGeom prst="rect">
            <a:avLst/>
          </a:prstGeom>
        </p:spPr>
      </p:pic>
      <p:pic>
        <p:nvPicPr>
          <p:cNvPr id="29" name="図 28">
            <a:extLst>
              <a:ext uri="{FF2B5EF4-FFF2-40B4-BE49-F238E27FC236}">
                <a16:creationId xmlns:a16="http://schemas.microsoft.com/office/drawing/2014/main" id="{68D46042-2ABB-6881-3431-1158B910E6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560" y="3152835"/>
            <a:ext cx="468000" cy="391857"/>
          </a:xfrm>
          <a:prstGeom prst="rect">
            <a:avLst/>
          </a:prstGeom>
        </p:spPr>
      </p:pic>
      <p:cxnSp>
        <p:nvCxnSpPr>
          <p:cNvPr id="30" name="直線矢印コネクタ 29">
            <a:extLst>
              <a:ext uri="{FF2B5EF4-FFF2-40B4-BE49-F238E27FC236}">
                <a16:creationId xmlns:a16="http://schemas.microsoft.com/office/drawing/2014/main" id="{35EEAA77-CC4B-43D7-5569-9E15D6EABF0A}"/>
              </a:ext>
            </a:extLst>
          </p:cNvPr>
          <p:cNvCxnSpPr/>
          <p:nvPr/>
        </p:nvCxnSpPr>
        <p:spPr>
          <a:xfrm>
            <a:off x="2472918" y="2407983"/>
            <a:ext cx="0" cy="216000"/>
          </a:xfrm>
          <a:prstGeom prst="straightConnector1">
            <a:avLst/>
          </a:prstGeom>
          <a:noFill/>
          <a:ln w="9525" cap="flat" cmpd="sng" algn="ctr">
            <a:solidFill>
              <a:sysClr val="windowText" lastClr="000000">
                <a:lumMod val="50000"/>
                <a:lumOff val="50000"/>
              </a:sysClr>
            </a:solidFill>
            <a:prstDash val="solid"/>
            <a:tailEnd type="triangle" w="sm" len="sm"/>
          </a:ln>
          <a:effectLst/>
        </p:spPr>
      </p:cxnSp>
      <p:cxnSp>
        <p:nvCxnSpPr>
          <p:cNvPr id="31" name="直線矢印コネクタ 30">
            <a:extLst>
              <a:ext uri="{FF2B5EF4-FFF2-40B4-BE49-F238E27FC236}">
                <a16:creationId xmlns:a16="http://schemas.microsoft.com/office/drawing/2014/main" id="{BC225223-D2D2-220F-6C17-7DABB3AB18CA}"/>
              </a:ext>
            </a:extLst>
          </p:cNvPr>
          <p:cNvCxnSpPr/>
          <p:nvPr/>
        </p:nvCxnSpPr>
        <p:spPr>
          <a:xfrm>
            <a:off x="2580918" y="2407983"/>
            <a:ext cx="0" cy="216000"/>
          </a:xfrm>
          <a:prstGeom prst="straightConnector1">
            <a:avLst/>
          </a:prstGeom>
          <a:noFill/>
          <a:ln w="9525" cap="flat" cmpd="sng" algn="ctr">
            <a:solidFill>
              <a:sysClr val="windowText" lastClr="000000">
                <a:lumMod val="50000"/>
                <a:lumOff val="50000"/>
              </a:sysClr>
            </a:solidFill>
            <a:prstDash val="solid"/>
            <a:tailEnd type="triangle" w="sm" len="sm"/>
          </a:ln>
          <a:effectLst/>
        </p:spPr>
      </p:cxnSp>
      <p:cxnSp>
        <p:nvCxnSpPr>
          <p:cNvPr id="32" name="直線矢印コネクタ 31">
            <a:extLst>
              <a:ext uri="{FF2B5EF4-FFF2-40B4-BE49-F238E27FC236}">
                <a16:creationId xmlns:a16="http://schemas.microsoft.com/office/drawing/2014/main" id="{25A4DDA0-D485-0A79-56F7-BF324446F75D}"/>
              </a:ext>
            </a:extLst>
          </p:cNvPr>
          <p:cNvCxnSpPr/>
          <p:nvPr/>
        </p:nvCxnSpPr>
        <p:spPr>
          <a:xfrm>
            <a:off x="2688918" y="2407983"/>
            <a:ext cx="0" cy="216000"/>
          </a:xfrm>
          <a:prstGeom prst="straightConnector1">
            <a:avLst/>
          </a:prstGeom>
          <a:noFill/>
          <a:ln w="9525" cap="flat" cmpd="sng" algn="ctr">
            <a:solidFill>
              <a:sysClr val="windowText" lastClr="000000">
                <a:lumMod val="50000"/>
                <a:lumOff val="50000"/>
              </a:sysClr>
            </a:solidFill>
            <a:prstDash val="solid"/>
            <a:tailEnd type="triangle" w="sm" len="sm"/>
          </a:ln>
          <a:effectLst/>
        </p:spPr>
      </p:cxnSp>
      <p:cxnSp>
        <p:nvCxnSpPr>
          <p:cNvPr id="33" name="直線矢印コネクタ 32">
            <a:extLst>
              <a:ext uri="{FF2B5EF4-FFF2-40B4-BE49-F238E27FC236}">
                <a16:creationId xmlns:a16="http://schemas.microsoft.com/office/drawing/2014/main" id="{166A7969-AB0F-E766-3CAE-EC370BE1827C}"/>
              </a:ext>
            </a:extLst>
          </p:cNvPr>
          <p:cNvCxnSpPr>
            <a:cxnSpLocks/>
          </p:cNvCxnSpPr>
          <p:nvPr/>
        </p:nvCxnSpPr>
        <p:spPr>
          <a:xfrm flipV="1">
            <a:off x="2473848" y="2708804"/>
            <a:ext cx="0" cy="216000"/>
          </a:xfrm>
          <a:prstGeom prst="straightConnector1">
            <a:avLst/>
          </a:prstGeom>
          <a:noFill/>
          <a:ln w="9525" cap="flat" cmpd="sng" algn="ctr">
            <a:solidFill>
              <a:sysClr val="windowText" lastClr="000000">
                <a:lumMod val="50000"/>
                <a:lumOff val="50000"/>
              </a:sysClr>
            </a:solidFill>
            <a:prstDash val="solid"/>
            <a:tailEnd type="triangle" w="sm" len="sm"/>
          </a:ln>
          <a:effectLst/>
        </p:spPr>
      </p:cxnSp>
      <p:cxnSp>
        <p:nvCxnSpPr>
          <p:cNvPr id="34" name="直線矢印コネクタ 33">
            <a:extLst>
              <a:ext uri="{FF2B5EF4-FFF2-40B4-BE49-F238E27FC236}">
                <a16:creationId xmlns:a16="http://schemas.microsoft.com/office/drawing/2014/main" id="{E54764DE-E7E4-4EDF-C10B-8A9AC0EA76C7}"/>
              </a:ext>
            </a:extLst>
          </p:cNvPr>
          <p:cNvCxnSpPr>
            <a:cxnSpLocks/>
          </p:cNvCxnSpPr>
          <p:nvPr/>
        </p:nvCxnSpPr>
        <p:spPr>
          <a:xfrm flipV="1">
            <a:off x="2581848" y="2708804"/>
            <a:ext cx="0" cy="216000"/>
          </a:xfrm>
          <a:prstGeom prst="straightConnector1">
            <a:avLst/>
          </a:prstGeom>
          <a:noFill/>
          <a:ln w="9525" cap="flat" cmpd="sng" algn="ctr">
            <a:solidFill>
              <a:sysClr val="windowText" lastClr="000000">
                <a:lumMod val="50000"/>
                <a:lumOff val="50000"/>
              </a:sysClr>
            </a:solidFill>
            <a:prstDash val="solid"/>
            <a:tailEnd type="triangle" w="sm" len="sm"/>
          </a:ln>
          <a:effectLst/>
        </p:spPr>
      </p:cxnSp>
      <p:cxnSp>
        <p:nvCxnSpPr>
          <p:cNvPr id="35" name="直線矢印コネクタ 34">
            <a:extLst>
              <a:ext uri="{FF2B5EF4-FFF2-40B4-BE49-F238E27FC236}">
                <a16:creationId xmlns:a16="http://schemas.microsoft.com/office/drawing/2014/main" id="{E4CE7E81-CDB6-99DB-4C03-22CC1716FC7E}"/>
              </a:ext>
            </a:extLst>
          </p:cNvPr>
          <p:cNvCxnSpPr>
            <a:cxnSpLocks/>
          </p:cNvCxnSpPr>
          <p:nvPr/>
        </p:nvCxnSpPr>
        <p:spPr>
          <a:xfrm flipV="1">
            <a:off x="2689848" y="2708804"/>
            <a:ext cx="0" cy="216000"/>
          </a:xfrm>
          <a:prstGeom prst="straightConnector1">
            <a:avLst/>
          </a:prstGeom>
          <a:noFill/>
          <a:ln w="9525" cap="flat" cmpd="sng" algn="ctr">
            <a:solidFill>
              <a:sysClr val="windowText" lastClr="000000">
                <a:lumMod val="50000"/>
                <a:lumOff val="50000"/>
              </a:sysClr>
            </a:solidFill>
            <a:prstDash val="solid"/>
            <a:tailEnd type="triangle" w="sm" len="sm"/>
          </a:ln>
          <a:effectLst/>
        </p:spPr>
      </p:cxnSp>
      <p:pic>
        <p:nvPicPr>
          <p:cNvPr id="83" name="図 82">
            <a:extLst>
              <a:ext uri="{FF2B5EF4-FFF2-40B4-BE49-F238E27FC236}">
                <a16:creationId xmlns:a16="http://schemas.microsoft.com/office/drawing/2014/main" id="{14EB3187-4486-543A-0DB8-220ABDDF9E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49494" y="2740458"/>
            <a:ext cx="541392" cy="422632"/>
          </a:xfrm>
          <a:prstGeom prst="rect">
            <a:avLst/>
          </a:prstGeom>
        </p:spPr>
      </p:pic>
      <p:sp>
        <p:nvSpPr>
          <p:cNvPr id="84" name="矢印: 右 83">
            <a:extLst>
              <a:ext uri="{FF2B5EF4-FFF2-40B4-BE49-F238E27FC236}">
                <a16:creationId xmlns:a16="http://schemas.microsoft.com/office/drawing/2014/main" id="{B3ACF4D7-8D62-77E0-2F6C-85D8DE0FA102}"/>
              </a:ext>
            </a:extLst>
          </p:cNvPr>
          <p:cNvSpPr/>
          <p:nvPr/>
        </p:nvSpPr>
        <p:spPr>
          <a:xfrm>
            <a:off x="8374724" y="2736574"/>
            <a:ext cx="541392" cy="864000"/>
          </a:xfrm>
          <a:prstGeom prst="rightArrow">
            <a:avLst/>
          </a:prstGeom>
          <a:solidFill>
            <a:srgbClr val="F79646">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85" name="図 84">
            <a:extLst>
              <a:ext uri="{FF2B5EF4-FFF2-40B4-BE49-F238E27FC236}">
                <a16:creationId xmlns:a16="http://schemas.microsoft.com/office/drawing/2014/main" id="{E0E1CB58-D47D-FE98-9BB7-DB7FDAB228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66068" y="3016860"/>
            <a:ext cx="438297" cy="405540"/>
          </a:xfrm>
          <a:prstGeom prst="rect">
            <a:avLst/>
          </a:prstGeom>
        </p:spPr>
      </p:pic>
      <p:sp>
        <p:nvSpPr>
          <p:cNvPr id="86" name="テキスト ボックス 85">
            <a:extLst>
              <a:ext uri="{FF2B5EF4-FFF2-40B4-BE49-F238E27FC236}">
                <a16:creationId xmlns:a16="http://schemas.microsoft.com/office/drawing/2014/main" id="{614FB7DD-9F92-2333-E904-76E8F79019BC}"/>
              </a:ext>
            </a:extLst>
          </p:cNvPr>
          <p:cNvSpPr txBox="1"/>
          <p:nvPr/>
        </p:nvSpPr>
        <p:spPr>
          <a:xfrm>
            <a:off x="5831761" y="4363939"/>
            <a:ext cx="1593706" cy="307777"/>
          </a:xfrm>
          <a:prstGeom prst="rect">
            <a:avLst/>
          </a:prstGeom>
          <a:noFill/>
        </p:spPr>
        <p:txBody>
          <a:bodyPr wrap="none" rtlCol="0">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rPr>
              <a:t>マテリアルリサイクル</a:t>
            </a:r>
          </a:p>
        </p:txBody>
      </p:sp>
      <p:sp>
        <p:nvSpPr>
          <p:cNvPr id="87" name="テキスト ボックス 86">
            <a:extLst>
              <a:ext uri="{FF2B5EF4-FFF2-40B4-BE49-F238E27FC236}">
                <a16:creationId xmlns:a16="http://schemas.microsoft.com/office/drawing/2014/main" id="{B33F8729-B309-F4BA-ABF0-8B9C598B6673}"/>
              </a:ext>
            </a:extLst>
          </p:cNvPr>
          <p:cNvSpPr txBox="1"/>
          <p:nvPr/>
        </p:nvSpPr>
        <p:spPr>
          <a:xfrm>
            <a:off x="7780918" y="3859173"/>
            <a:ext cx="758541" cy="307777"/>
          </a:xfrm>
          <a:prstGeom prst="rect">
            <a:avLst/>
          </a:prstGeom>
          <a:noFill/>
        </p:spPr>
        <p:txBody>
          <a:bodyPr wrap="none" rtlCol="0">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rPr>
              <a:t>リユース</a:t>
            </a:r>
          </a:p>
        </p:txBody>
      </p:sp>
      <p:sp>
        <p:nvSpPr>
          <p:cNvPr id="88" name="テキスト ボックス 87">
            <a:extLst>
              <a:ext uri="{FF2B5EF4-FFF2-40B4-BE49-F238E27FC236}">
                <a16:creationId xmlns:a16="http://schemas.microsoft.com/office/drawing/2014/main" id="{EC84695D-9A01-7148-2245-A17A180EE222}"/>
              </a:ext>
            </a:extLst>
          </p:cNvPr>
          <p:cNvSpPr txBox="1"/>
          <p:nvPr/>
        </p:nvSpPr>
        <p:spPr>
          <a:xfrm>
            <a:off x="1784081" y="1873681"/>
            <a:ext cx="904837" cy="338554"/>
          </a:xfrm>
          <a:prstGeom prst="rect">
            <a:avLst/>
          </a:prstGeom>
          <a:solidFill>
            <a:sysClr val="windowText" lastClr="000000"/>
          </a:solidFill>
          <a:ln w="6350" cap="flat" cmpd="sng" algn="ctr">
            <a:solidFill>
              <a:srgbClr val="44546A"/>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原料</a:t>
            </a:r>
          </a:p>
        </p:txBody>
      </p:sp>
      <p:pic>
        <p:nvPicPr>
          <p:cNvPr id="89" name="図 88">
            <a:extLst>
              <a:ext uri="{FF2B5EF4-FFF2-40B4-BE49-F238E27FC236}">
                <a16:creationId xmlns:a16="http://schemas.microsoft.com/office/drawing/2014/main" id="{3680CD26-FAFD-4599-2936-C1E9092502C8}"/>
              </a:ext>
            </a:extLst>
          </p:cNvPr>
          <p:cNvPicPr>
            <a:picLocks noChangeAspect="1"/>
          </p:cNvPicPr>
          <p:nvPr/>
        </p:nvPicPr>
        <p:blipFill>
          <a:blip r:embed="rId9"/>
          <a:stretch>
            <a:fillRect/>
          </a:stretch>
        </p:blipFill>
        <p:spPr>
          <a:xfrm>
            <a:off x="1856942" y="3358051"/>
            <a:ext cx="407970" cy="412114"/>
          </a:xfrm>
          <a:prstGeom prst="rect">
            <a:avLst/>
          </a:prstGeom>
        </p:spPr>
      </p:pic>
      <p:sp>
        <p:nvSpPr>
          <p:cNvPr id="92" name="矢印: 上カーブ 91">
            <a:extLst>
              <a:ext uri="{FF2B5EF4-FFF2-40B4-BE49-F238E27FC236}">
                <a16:creationId xmlns:a16="http://schemas.microsoft.com/office/drawing/2014/main" id="{3317CA42-9446-A1CE-0A15-169E03B76F59}"/>
              </a:ext>
            </a:extLst>
          </p:cNvPr>
          <p:cNvSpPr/>
          <p:nvPr/>
        </p:nvSpPr>
        <p:spPr>
          <a:xfrm flipH="1">
            <a:off x="1987217" y="3620019"/>
            <a:ext cx="7930693" cy="1284311"/>
          </a:xfrm>
          <a:prstGeom prst="curvedUpArrow">
            <a:avLst>
              <a:gd name="adj1" fmla="val 14304"/>
              <a:gd name="adj2" fmla="val 20931"/>
              <a:gd name="adj3" fmla="val 11414"/>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95">
            <a:extLst>
              <a:ext uri="{FF2B5EF4-FFF2-40B4-BE49-F238E27FC236}">
                <a16:creationId xmlns:a16="http://schemas.microsoft.com/office/drawing/2014/main" id="{B6D92052-B9A0-99BC-DC30-62A8C3DEEB2F}"/>
              </a:ext>
            </a:extLst>
          </p:cNvPr>
          <p:cNvSpPr/>
          <p:nvPr/>
        </p:nvSpPr>
        <p:spPr>
          <a:xfrm>
            <a:off x="2320336" y="4657854"/>
            <a:ext cx="1524776" cy="307777"/>
          </a:xfrm>
          <a:prstGeom prst="rect">
            <a:avLst/>
          </a:prstGeom>
        </p:spPr>
        <p:txBody>
          <a:bodyPr wrap="none">
            <a:spAutoFit/>
          </a:bodyPr>
          <a:lstStyle/>
          <a:p>
            <a:r>
              <a:rPr lang="ja-JP" altLang="en-US" sz="1400" b="1" dirty="0">
                <a:solidFill>
                  <a:prstClr val="black"/>
                </a:solidFill>
                <a:latin typeface="Meiryo UI" panose="020B0604030504040204" pitchFamily="50" charset="-128"/>
                <a:ea typeface="Meiryo UI" panose="020B0604030504040204" pitchFamily="50" charset="-128"/>
              </a:rPr>
              <a:t>植物による光合成</a:t>
            </a:r>
          </a:p>
        </p:txBody>
      </p:sp>
      <p:cxnSp>
        <p:nvCxnSpPr>
          <p:cNvPr id="97" name="直線矢印コネクタ 96">
            <a:extLst>
              <a:ext uri="{FF2B5EF4-FFF2-40B4-BE49-F238E27FC236}">
                <a16:creationId xmlns:a16="http://schemas.microsoft.com/office/drawing/2014/main" id="{613D9B33-3408-901C-2FDD-2ADAF2ED9FE7}"/>
              </a:ext>
            </a:extLst>
          </p:cNvPr>
          <p:cNvCxnSpPr>
            <a:cxnSpLocks/>
          </p:cNvCxnSpPr>
          <p:nvPr/>
        </p:nvCxnSpPr>
        <p:spPr>
          <a:xfrm flipV="1">
            <a:off x="2486301" y="3378909"/>
            <a:ext cx="0" cy="72000"/>
          </a:xfrm>
          <a:prstGeom prst="straightConnector1">
            <a:avLst/>
          </a:prstGeom>
          <a:noFill/>
          <a:ln w="9525" cap="flat" cmpd="sng" algn="ctr">
            <a:solidFill>
              <a:srgbClr val="9BBB59">
                <a:lumMod val="75000"/>
              </a:srgbClr>
            </a:solidFill>
            <a:prstDash val="solid"/>
            <a:tailEnd type="triangle" w="sm" len="sm"/>
          </a:ln>
          <a:effectLst/>
        </p:spPr>
      </p:cxnSp>
      <p:cxnSp>
        <p:nvCxnSpPr>
          <p:cNvPr id="98" name="直線矢印コネクタ 97">
            <a:extLst>
              <a:ext uri="{FF2B5EF4-FFF2-40B4-BE49-F238E27FC236}">
                <a16:creationId xmlns:a16="http://schemas.microsoft.com/office/drawing/2014/main" id="{A60BE5AB-FE19-4F7D-7617-59359979B337}"/>
              </a:ext>
            </a:extLst>
          </p:cNvPr>
          <p:cNvCxnSpPr>
            <a:cxnSpLocks/>
          </p:cNvCxnSpPr>
          <p:nvPr/>
        </p:nvCxnSpPr>
        <p:spPr>
          <a:xfrm flipV="1">
            <a:off x="2594301" y="3378909"/>
            <a:ext cx="0" cy="72000"/>
          </a:xfrm>
          <a:prstGeom prst="straightConnector1">
            <a:avLst/>
          </a:prstGeom>
          <a:noFill/>
          <a:ln w="9525" cap="flat" cmpd="sng" algn="ctr">
            <a:solidFill>
              <a:srgbClr val="9BBB59">
                <a:lumMod val="75000"/>
              </a:srgbClr>
            </a:solidFill>
            <a:prstDash val="solid"/>
            <a:tailEnd type="triangle" w="sm" len="sm"/>
          </a:ln>
          <a:effectLst/>
        </p:spPr>
      </p:cxnSp>
      <p:cxnSp>
        <p:nvCxnSpPr>
          <p:cNvPr id="99" name="直線矢印コネクタ 98">
            <a:extLst>
              <a:ext uri="{FF2B5EF4-FFF2-40B4-BE49-F238E27FC236}">
                <a16:creationId xmlns:a16="http://schemas.microsoft.com/office/drawing/2014/main" id="{D3936E21-5F3D-76BE-5B48-EE32A1924AEB}"/>
              </a:ext>
            </a:extLst>
          </p:cNvPr>
          <p:cNvCxnSpPr>
            <a:cxnSpLocks/>
          </p:cNvCxnSpPr>
          <p:nvPr/>
        </p:nvCxnSpPr>
        <p:spPr>
          <a:xfrm flipV="1">
            <a:off x="2702301" y="3371690"/>
            <a:ext cx="0" cy="72000"/>
          </a:xfrm>
          <a:prstGeom prst="straightConnector1">
            <a:avLst/>
          </a:prstGeom>
          <a:noFill/>
          <a:ln w="9525" cap="flat" cmpd="sng" algn="ctr">
            <a:solidFill>
              <a:srgbClr val="9BBB59">
                <a:lumMod val="75000"/>
              </a:srgbClr>
            </a:solidFill>
            <a:prstDash val="solid"/>
            <a:tailEnd type="triangle" w="sm" len="sm"/>
          </a:ln>
          <a:effectLst/>
        </p:spPr>
      </p:cxnSp>
      <p:cxnSp>
        <p:nvCxnSpPr>
          <p:cNvPr id="100" name="直線矢印コネクタ 99">
            <a:extLst>
              <a:ext uri="{FF2B5EF4-FFF2-40B4-BE49-F238E27FC236}">
                <a16:creationId xmlns:a16="http://schemas.microsoft.com/office/drawing/2014/main" id="{5DDA66D8-0E00-95E4-076F-C84BDAE89FC8}"/>
              </a:ext>
            </a:extLst>
          </p:cNvPr>
          <p:cNvCxnSpPr>
            <a:cxnSpLocks/>
          </p:cNvCxnSpPr>
          <p:nvPr/>
        </p:nvCxnSpPr>
        <p:spPr>
          <a:xfrm>
            <a:off x="2482393" y="3543033"/>
            <a:ext cx="0" cy="72000"/>
          </a:xfrm>
          <a:prstGeom prst="straightConnector1">
            <a:avLst/>
          </a:prstGeom>
          <a:noFill/>
          <a:ln w="9525" cap="flat" cmpd="sng" algn="ctr">
            <a:solidFill>
              <a:srgbClr val="9BBB59">
                <a:lumMod val="75000"/>
              </a:srgbClr>
            </a:solidFill>
            <a:prstDash val="solid"/>
            <a:tailEnd type="triangle" w="sm" len="sm"/>
          </a:ln>
          <a:effectLst/>
        </p:spPr>
      </p:cxnSp>
      <p:cxnSp>
        <p:nvCxnSpPr>
          <p:cNvPr id="101" name="直線矢印コネクタ 100">
            <a:extLst>
              <a:ext uri="{FF2B5EF4-FFF2-40B4-BE49-F238E27FC236}">
                <a16:creationId xmlns:a16="http://schemas.microsoft.com/office/drawing/2014/main" id="{D64FC895-BF2E-E9F8-DAEA-5209B362E264}"/>
              </a:ext>
            </a:extLst>
          </p:cNvPr>
          <p:cNvCxnSpPr>
            <a:cxnSpLocks/>
          </p:cNvCxnSpPr>
          <p:nvPr/>
        </p:nvCxnSpPr>
        <p:spPr>
          <a:xfrm>
            <a:off x="2590393" y="3543033"/>
            <a:ext cx="0" cy="72000"/>
          </a:xfrm>
          <a:prstGeom prst="straightConnector1">
            <a:avLst/>
          </a:prstGeom>
          <a:noFill/>
          <a:ln w="9525" cap="flat" cmpd="sng" algn="ctr">
            <a:solidFill>
              <a:srgbClr val="9BBB59">
                <a:lumMod val="75000"/>
              </a:srgbClr>
            </a:solidFill>
            <a:prstDash val="solid"/>
            <a:tailEnd type="triangle" w="sm" len="sm"/>
          </a:ln>
          <a:effectLst/>
        </p:spPr>
      </p:cxnSp>
      <p:cxnSp>
        <p:nvCxnSpPr>
          <p:cNvPr id="102" name="直線矢印コネクタ 101">
            <a:extLst>
              <a:ext uri="{FF2B5EF4-FFF2-40B4-BE49-F238E27FC236}">
                <a16:creationId xmlns:a16="http://schemas.microsoft.com/office/drawing/2014/main" id="{CDF2EEC4-E6F5-610E-B4D3-E6354A543CBE}"/>
              </a:ext>
            </a:extLst>
          </p:cNvPr>
          <p:cNvCxnSpPr>
            <a:cxnSpLocks/>
          </p:cNvCxnSpPr>
          <p:nvPr/>
        </p:nvCxnSpPr>
        <p:spPr>
          <a:xfrm>
            <a:off x="2698393" y="3535814"/>
            <a:ext cx="0" cy="72000"/>
          </a:xfrm>
          <a:prstGeom prst="straightConnector1">
            <a:avLst/>
          </a:prstGeom>
          <a:noFill/>
          <a:ln w="9525" cap="flat" cmpd="sng" algn="ctr">
            <a:solidFill>
              <a:srgbClr val="9BBB59">
                <a:lumMod val="75000"/>
              </a:srgbClr>
            </a:solidFill>
            <a:prstDash val="solid"/>
            <a:tailEnd type="triangle" w="sm" len="sm"/>
          </a:ln>
          <a:effectLst/>
        </p:spPr>
      </p:cxnSp>
      <p:sp>
        <p:nvSpPr>
          <p:cNvPr id="103" name="テキスト ボックス 102">
            <a:extLst>
              <a:ext uri="{FF2B5EF4-FFF2-40B4-BE49-F238E27FC236}">
                <a16:creationId xmlns:a16="http://schemas.microsoft.com/office/drawing/2014/main" id="{AD6DEFE3-0CB5-F6D5-264A-FC6DCDB093CE}"/>
              </a:ext>
            </a:extLst>
          </p:cNvPr>
          <p:cNvSpPr txBox="1"/>
          <p:nvPr/>
        </p:nvSpPr>
        <p:spPr>
          <a:xfrm>
            <a:off x="8490705" y="4525210"/>
            <a:ext cx="1817859" cy="584775"/>
          </a:xfrm>
          <a:prstGeom prst="rect">
            <a:avLst/>
          </a:prstGeom>
          <a:noFill/>
        </p:spPr>
        <p:txBody>
          <a:bodyPr wrap="square" rtlCol="0">
            <a:spAutoFit/>
          </a:bodyPr>
          <a:lstStyle/>
          <a:p>
            <a:pPr algn="ctr">
              <a:defRPr/>
            </a:pPr>
            <a:r>
              <a:rPr lang="ja-JP" altLang="en-US" sz="1600" b="1" dirty="0">
                <a:solidFill>
                  <a:srgbClr val="FF0000"/>
                </a:solidFill>
                <a:latin typeface="Meiryo UI" panose="020B0604030504040204" pitchFamily="50" charset="-128"/>
                <a:ea typeface="Meiryo UI" panose="020B0604030504040204" pitchFamily="50" charset="-128"/>
              </a:rPr>
              <a:t>カーボンリサイクル</a:t>
            </a:r>
            <a:endParaRPr lang="en-US" altLang="ja-JP" sz="1600" b="1" dirty="0">
              <a:solidFill>
                <a:srgbClr val="FF0000"/>
              </a:solidFill>
              <a:latin typeface="Meiryo UI" panose="020B0604030504040204" pitchFamily="50" charset="-128"/>
              <a:ea typeface="Meiryo UI" panose="020B0604030504040204" pitchFamily="50" charset="-128"/>
            </a:endParaRPr>
          </a:p>
          <a:p>
            <a:pPr algn="ctr">
              <a:defRPr/>
            </a:pPr>
            <a:r>
              <a:rPr lang="ja-JP" altLang="en-US" sz="1600" b="1" dirty="0">
                <a:solidFill>
                  <a:srgbClr val="FF0000"/>
                </a:solidFill>
                <a:latin typeface="Meiryo UI" panose="020B0604030504040204" pitchFamily="50" charset="-128"/>
                <a:ea typeface="Meiryo UI" panose="020B0604030504040204" pitchFamily="50" charset="-128"/>
              </a:rPr>
              <a:t>（炭素循環）</a:t>
            </a:r>
          </a:p>
        </p:txBody>
      </p:sp>
      <p:sp>
        <p:nvSpPr>
          <p:cNvPr id="104" name="テキスト ボックス 103">
            <a:extLst>
              <a:ext uri="{FF2B5EF4-FFF2-40B4-BE49-F238E27FC236}">
                <a16:creationId xmlns:a16="http://schemas.microsoft.com/office/drawing/2014/main" id="{E1A7E52A-3C74-47FC-95A7-BA3D76EDF514}"/>
              </a:ext>
            </a:extLst>
          </p:cNvPr>
          <p:cNvSpPr txBox="1"/>
          <p:nvPr/>
        </p:nvSpPr>
        <p:spPr>
          <a:xfrm>
            <a:off x="747838" y="5237310"/>
            <a:ext cx="10027104" cy="1477328"/>
          </a:xfrm>
          <a:prstGeom prst="rect">
            <a:avLst/>
          </a:prstGeom>
          <a:noFill/>
        </p:spPr>
        <p:txBody>
          <a:bodyPr wrap="none" rtlCol="0">
            <a:spAutoFit/>
          </a:bodyPr>
          <a:lstStyle/>
          <a:p>
            <a:pPr>
              <a:defRPr/>
            </a:pPr>
            <a:r>
              <a:rPr lang="ja-JP" altLang="en-US" dirty="0">
                <a:solidFill>
                  <a:srgbClr val="FF0000"/>
                </a:solidFill>
                <a:latin typeface="Meiryo UI" panose="020B0604030504040204" pitchFamily="50" charset="-128"/>
                <a:ea typeface="Meiryo UI" panose="020B0604030504040204" pitchFamily="50" charset="-128"/>
              </a:rPr>
              <a:t>・循環の過程で色々な姿に形を変えている「炭素化合物」→炭素の循環を追いかけることに意味があるのか？</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・天然素材の多く（木材や紙パルプなど）も「炭素化合物」　バイオマス利用の増加と共に</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また燃焼によるエネルギー利用もある。</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・炭素という「媒体」に着目するのではなく、炭素化合物の「構造」とその「機能」に着目することで、効率的な</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　炭素循環が実現するのではないか？</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7EC16412-0F07-98A0-0FC2-1E94E4522259}"/>
              </a:ext>
            </a:extLst>
          </p:cNvPr>
          <p:cNvSpPr/>
          <p:nvPr/>
        </p:nvSpPr>
        <p:spPr>
          <a:xfrm>
            <a:off x="341139" y="4119017"/>
            <a:ext cx="1646605" cy="769441"/>
          </a:xfrm>
          <a:prstGeom prst="rect">
            <a:avLst/>
          </a:prstGeom>
        </p:spPr>
        <p:txBody>
          <a:bodyPr wrap="none">
            <a:spAutoFit/>
          </a:bodyPr>
          <a:lstStyle/>
          <a:p>
            <a:r>
              <a:rPr lang="en-US" altLang="ja-JP" sz="1100" dirty="0">
                <a:solidFill>
                  <a:prstClr val="black"/>
                </a:solidFill>
                <a:latin typeface="Meiryo UI" panose="020B0604030504040204" pitchFamily="50" charset="-128"/>
                <a:ea typeface="Meiryo UI" panose="020B0604030504040204" pitchFamily="50" charset="-128"/>
              </a:rPr>
              <a:t>CCU</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r>
              <a:rPr lang="en-US" altLang="ja-JP" sz="1100" dirty="0">
                <a:solidFill>
                  <a:prstClr val="black"/>
                </a:solidFill>
                <a:latin typeface="Meiryo UI" panose="020B0604030504040204" pitchFamily="50" charset="-128"/>
                <a:ea typeface="Meiryo UI" panose="020B0604030504040204" pitchFamily="50" charset="-128"/>
              </a:rPr>
              <a:t> Carbon Dioxide </a:t>
            </a:r>
          </a:p>
          <a:p>
            <a:r>
              <a:rPr lang="en-US" altLang="ja-JP" sz="1100" dirty="0">
                <a:solidFill>
                  <a:prstClr val="black"/>
                </a:solidFill>
                <a:latin typeface="Meiryo UI" panose="020B0604030504040204" pitchFamily="50" charset="-128"/>
                <a:ea typeface="Meiryo UI" panose="020B0604030504040204" pitchFamily="50" charset="-128"/>
              </a:rPr>
              <a:t> Capture</a:t>
            </a:r>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&amp;</a:t>
            </a:r>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Utilization</a:t>
            </a:r>
          </a:p>
          <a:p>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(CO2</a:t>
            </a:r>
            <a:r>
              <a:rPr lang="ja-JP" altLang="en-US" sz="1100" dirty="0">
                <a:solidFill>
                  <a:prstClr val="black"/>
                </a:solidFill>
                <a:latin typeface="Meiryo UI" panose="020B0604030504040204" pitchFamily="50" charset="-128"/>
                <a:ea typeface="Meiryo UI" panose="020B0604030504040204" pitchFamily="50" charset="-128"/>
              </a:rPr>
              <a:t>回収＆利用）</a:t>
            </a:r>
            <a:endParaRPr lang="en-US" altLang="ja-JP" sz="11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518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80E14-3655-1A4D-3D2A-578A09A5737A}"/>
            </a:ext>
          </a:extLst>
        </p:cNvPr>
        <p:cNvGrpSpPr/>
        <p:nvPr/>
      </p:nvGrpSpPr>
      <p:grpSpPr>
        <a:xfrm>
          <a:off x="0" y="0"/>
          <a:ext cx="0" cy="0"/>
          <a:chOff x="0" y="0"/>
          <a:chExt cx="0" cy="0"/>
        </a:xfrm>
      </p:grpSpPr>
      <p:sp>
        <p:nvSpPr>
          <p:cNvPr id="93" name="タイトル 92">
            <a:extLst>
              <a:ext uri="{FF2B5EF4-FFF2-40B4-BE49-F238E27FC236}">
                <a16:creationId xmlns:a16="http://schemas.microsoft.com/office/drawing/2014/main" id="{FD8D21AD-1F1C-E168-F5B7-A28AFB860FFB}"/>
              </a:ext>
            </a:extLst>
          </p:cNvPr>
          <p:cNvSpPr>
            <a:spLocks noGrp="1"/>
          </p:cNvSpPr>
          <p:nvPr>
            <p:ph type="title"/>
          </p:nvPr>
        </p:nvSpPr>
        <p:spPr>
          <a:xfrm>
            <a:off x="838200" y="365125"/>
            <a:ext cx="10515600" cy="449675"/>
          </a:xfrm>
        </p:spPr>
        <p:txBody>
          <a:bodyPr>
            <a:noAutofit/>
          </a:bodyPr>
          <a:lstStyle/>
          <a:p>
            <a:r>
              <a:rPr lang="ja-JP" altLang="en-US" sz="3200" dirty="0">
                <a:solidFill>
                  <a:schemeClr val="accent1"/>
                </a:solidFill>
                <a:latin typeface="Meiryo UI" panose="020B0604030504040204" pitchFamily="50" charset="-128"/>
                <a:ea typeface="Meiryo UI" panose="020B0604030504040204" pitchFamily="50" charset="-128"/>
              </a:rPr>
              <a:t>投入したエネルギーの「缶詰」としての炭素化合物に着目</a:t>
            </a:r>
          </a:p>
        </p:txBody>
      </p:sp>
      <p:sp>
        <p:nvSpPr>
          <p:cNvPr id="37" name="矢印: 上 36">
            <a:extLst>
              <a:ext uri="{FF2B5EF4-FFF2-40B4-BE49-F238E27FC236}">
                <a16:creationId xmlns:a16="http://schemas.microsoft.com/office/drawing/2014/main" id="{9187FAFC-0662-37EF-36B7-9D9A44208F96}"/>
              </a:ext>
            </a:extLst>
          </p:cNvPr>
          <p:cNvSpPr/>
          <p:nvPr/>
        </p:nvSpPr>
        <p:spPr>
          <a:xfrm>
            <a:off x="603488" y="1107253"/>
            <a:ext cx="280501" cy="53109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08B7D0C1-AACD-E227-D1A5-26BB6768AAAA}"/>
              </a:ext>
            </a:extLst>
          </p:cNvPr>
          <p:cNvSpPr txBox="1"/>
          <p:nvPr/>
        </p:nvSpPr>
        <p:spPr>
          <a:xfrm>
            <a:off x="900893" y="837329"/>
            <a:ext cx="2621230"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化学ポテンシャル高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（エネルギー準位高）の物質</a:t>
            </a:r>
          </a:p>
        </p:txBody>
      </p:sp>
      <p:sp>
        <p:nvSpPr>
          <p:cNvPr id="42" name="テキスト ボックス 41">
            <a:extLst>
              <a:ext uri="{FF2B5EF4-FFF2-40B4-BE49-F238E27FC236}">
                <a16:creationId xmlns:a16="http://schemas.microsoft.com/office/drawing/2014/main" id="{6A375006-F229-F3CB-65A5-81D168B2D335}"/>
              </a:ext>
            </a:extLst>
          </p:cNvPr>
          <p:cNvSpPr txBox="1"/>
          <p:nvPr/>
        </p:nvSpPr>
        <p:spPr>
          <a:xfrm>
            <a:off x="1001232" y="2753505"/>
            <a:ext cx="906017"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太陽光</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エネルギー</a:t>
            </a:r>
            <a:endParaRPr kumimoji="1" lang="ja-JP" altLang="en-US" sz="14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08E0EB8A-EA23-766A-B8C5-46BECA1EB429}"/>
              </a:ext>
            </a:extLst>
          </p:cNvPr>
          <p:cNvSpPr txBox="1"/>
          <p:nvPr/>
        </p:nvSpPr>
        <p:spPr>
          <a:xfrm>
            <a:off x="2232393" y="2445380"/>
            <a:ext cx="1016625" cy="461665"/>
          </a:xfrm>
          <a:prstGeom prst="rect">
            <a:avLst/>
          </a:prstGeom>
          <a:noFill/>
        </p:spPr>
        <p:txBody>
          <a:bodyPr wrap="none" rtlCol="0">
            <a:spAutoFit/>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澱粉・糖</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セルロースなど</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C587EDD3-CB4D-AD02-033D-B4CCFEC2A682}"/>
              </a:ext>
            </a:extLst>
          </p:cNvPr>
          <p:cNvSpPr txBox="1"/>
          <p:nvPr/>
        </p:nvSpPr>
        <p:spPr>
          <a:xfrm>
            <a:off x="1210639" y="5264387"/>
            <a:ext cx="595035" cy="369332"/>
          </a:xfrm>
          <a:prstGeom prst="rect">
            <a:avLst/>
          </a:prstGeom>
          <a:noFill/>
        </p:spPr>
        <p:txBody>
          <a:bodyPr wrap="none" rtlCol="0">
            <a:spAutoFit/>
          </a:bodyPr>
          <a:lstStyle/>
          <a:p>
            <a:r>
              <a:rPr kumimoji="1" lang="en-US" altLang="ja-JP" dirty="0"/>
              <a:t>CO</a:t>
            </a:r>
            <a:r>
              <a:rPr kumimoji="1" lang="en-US" altLang="ja-JP" baseline="-25000" dirty="0"/>
              <a:t>2</a:t>
            </a:r>
            <a:endParaRPr kumimoji="1" lang="ja-JP" altLang="en-US" baseline="-25000" dirty="0"/>
          </a:p>
        </p:txBody>
      </p:sp>
      <p:pic>
        <p:nvPicPr>
          <p:cNvPr id="45" name="図 44">
            <a:extLst>
              <a:ext uri="{FF2B5EF4-FFF2-40B4-BE49-F238E27FC236}">
                <a16:creationId xmlns:a16="http://schemas.microsoft.com/office/drawing/2014/main" id="{8573DE2B-428F-AF08-61B2-11F493B87CFF}"/>
              </a:ext>
            </a:extLst>
          </p:cNvPr>
          <p:cNvPicPr>
            <a:picLocks noChangeAspect="1"/>
          </p:cNvPicPr>
          <p:nvPr/>
        </p:nvPicPr>
        <p:blipFill>
          <a:blip r:embed="rId2"/>
          <a:stretch>
            <a:fillRect/>
          </a:stretch>
        </p:blipFill>
        <p:spPr>
          <a:xfrm>
            <a:off x="2248065" y="2914576"/>
            <a:ext cx="1013870" cy="420852"/>
          </a:xfrm>
          <a:prstGeom prst="rect">
            <a:avLst/>
          </a:prstGeom>
        </p:spPr>
      </p:pic>
      <p:cxnSp>
        <p:nvCxnSpPr>
          <p:cNvPr id="46" name="コネクタ: 曲線 45">
            <a:extLst>
              <a:ext uri="{FF2B5EF4-FFF2-40B4-BE49-F238E27FC236}">
                <a16:creationId xmlns:a16="http://schemas.microsoft.com/office/drawing/2014/main" id="{F8793AF7-0052-CE72-14DF-E829B15AF383}"/>
              </a:ext>
            </a:extLst>
          </p:cNvPr>
          <p:cNvCxnSpPr>
            <a:cxnSpLocks/>
          </p:cNvCxnSpPr>
          <p:nvPr/>
        </p:nvCxnSpPr>
        <p:spPr>
          <a:xfrm rot="5400000" flipH="1" flipV="1">
            <a:off x="846437" y="3775208"/>
            <a:ext cx="2110200" cy="868156"/>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矢印: 下 46">
            <a:extLst>
              <a:ext uri="{FF2B5EF4-FFF2-40B4-BE49-F238E27FC236}">
                <a16:creationId xmlns:a16="http://schemas.microsoft.com/office/drawing/2014/main" id="{6B712490-6CD9-E031-17BF-F46CCB610C46}"/>
              </a:ext>
            </a:extLst>
          </p:cNvPr>
          <p:cNvSpPr/>
          <p:nvPr/>
        </p:nvSpPr>
        <p:spPr>
          <a:xfrm rot="19287207">
            <a:off x="1626073" y="3248304"/>
            <a:ext cx="245533" cy="3386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コネクタ: 曲線 49">
            <a:extLst>
              <a:ext uri="{FF2B5EF4-FFF2-40B4-BE49-F238E27FC236}">
                <a16:creationId xmlns:a16="http://schemas.microsoft.com/office/drawing/2014/main" id="{3960EA59-DBCD-92AE-0A50-8237B60D2ED4}"/>
              </a:ext>
            </a:extLst>
          </p:cNvPr>
          <p:cNvCxnSpPr>
            <a:cxnSpLocks/>
          </p:cNvCxnSpPr>
          <p:nvPr/>
        </p:nvCxnSpPr>
        <p:spPr>
          <a:xfrm>
            <a:off x="3214898" y="3153177"/>
            <a:ext cx="491402" cy="338753"/>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5A71755D-E0EF-F886-A125-BFE3214C92F1}"/>
              </a:ext>
            </a:extLst>
          </p:cNvPr>
          <p:cNvSpPr txBox="1"/>
          <p:nvPr/>
        </p:nvSpPr>
        <p:spPr>
          <a:xfrm>
            <a:off x="3635534" y="3370932"/>
            <a:ext cx="766557" cy="215444"/>
          </a:xfrm>
          <a:prstGeom prst="rect">
            <a:avLst/>
          </a:prstGeom>
          <a:noFill/>
        </p:spPr>
        <p:txBody>
          <a:bodyPr wrap="none" rtlCol="0">
            <a:spAutoFit/>
          </a:bodyPr>
          <a:lstStyle/>
          <a:p>
            <a:r>
              <a:rPr kumimoji="1" lang="en-US" altLang="ja-JP" sz="800" b="1" dirty="0">
                <a:latin typeface="Meiryo UI" panose="020B0604030504040204" pitchFamily="50" charset="-128"/>
                <a:ea typeface="Meiryo UI" panose="020B0604030504040204" pitchFamily="50" charset="-128"/>
              </a:rPr>
              <a:t>H-C-C-</a:t>
            </a:r>
            <a:r>
              <a:rPr kumimoji="1" lang="en-US" altLang="ja-JP" sz="800" b="1" dirty="0">
                <a:solidFill>
                  <a:srgbClr val="FF0000"/>
                </a:solidFill>
                <a:latin typeface="Meiryo UI" panose="020B0604030504040204" pitchFamily="50" charset="-128"/>
                <a:ea typeface="Meiryo UI" panose="020B0604030504040204" pitchFamily="50" charset="-128"/>
              </a:rPr>
              <a:t>O</a:t>
            </a:r>
            <a:r>
              <a:rPr kumimoji="1" lang="en-US" altLang="ja-JP" sz="800" b="1" dirty="0">
                <a:latin typeface="Meiryo UI" panose="020B0604030504040204" pitchFamily="50" charset="-128"/>
                <a:ea typeface="Meiryo UI" panose="020B0604030504040204" pitchFamily="50" charset="-128"/>
              </a:rPr>
              <a:t>-H</a:t>
            </a:r>
            <a:endParaRPr kumimoji="1" lang="ja-JP" altLang="en-US" sz="800" b="1"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5984A886-F4F8-8F08-4057-0A50DE3B8979}"/>
              </a:ext>
            </a:extLst>
          </p:cNvPr>
          <p:cNvSpPr txBox="1"/>
          <p:nvPr/>
        </p:nvSpPr>
        <p:spPr>
          <a:xfrm>
            <a:off x="3761353" y="3249919"/>
            <a:ext cx="268022" cy="247312"/>
          </a:xfrm>
          <a:prstGeom prst="rect">
            <a:avLst/>
          </a:prstGeom>
          <a:noFill/>
        </p:spPr>
        <p:txBody>
          <a:bodyPr wrap="none" rtlCol="0">
            <a:spAutoFit/>
          </a:bodyPr>
          <a:lstStyle/>
          <a:p>
            <a:pPr>
              <a:lnSpc>
                <a:spcPts val="600"/>
              </a:lnSpc>
            </a:pPr>
            <a:r>
              <a:rPr kumimoji="1" lang="en-US" altLang="ja-JP" sz="800" b="1" dirty="0">
                <a:latin typeface="Meiryo UI" panose="020B0604030504040204" pitchFamily="50" charset="-128"/>
                <a:ea typeface="Meiryo UI" panose="020B0604030504040204" pitchFamily="50" charset="-128"/>
              </a:rPr>
              <a:t>H</a:t>
            </a:r>
          </a:p>
          <a:p>
            <a:pPr>
              <a:lnSpc>
                <a:spcPts val="600"/>
              </a:lnSpc>
            </a:pPr>
            <a:r>
              <a:rPr kumimoji="1" lang="ja-JP" altLang="en-US" sz="800" b="1" dirty="0">
                <a:latin typeface="Meiryo UI" panose="020B0604030504040204" pitchFamily="50" charset="-128"/>
                <a:ea typeface="Meiryo UI" panose="020B0604030504040204" pitchFamily="50" charset="-128"/>
              </a:rPr>
              <a:t>∣</a:t>
            </a:r>
            <a:endParaRPr kumimoji="1" lang="en-US" altLang="ja-JP" sz="800" b="1"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89F939C5-C3B3-3DC4-D8E8-9438B44D0748}"/>
              </a:ext>
            </a:extLst>
          </p:cNvPr>
          <p:cNvSpPr txBox="1"/>
          <p:nvPr/>
        </p:nvSpPr>
        <p:spPr>
          <a:xfrm>
            <a:off x="3759933" y="3502919"/>
            <a:ext cx="268022" cy="247312"/>
          </a:xfrm>
          <a:prstGeom prst="rect">
            <a:avLst/>
          </a:prstGeom>
          <a:noFill/>
        </p:spPr>
        <p:txBody>
          <a:bodyPr wrap="none" rtlCol="0">
            <a:spAutoFit/>
          </a:bodyPr>
          <a:lstStyle/>
          <a:p>
            <a:pPr>
              <a:lnSpc>
                <a:spcPts val="600"/>
              </a:lnSpc>
            </a:pPr>
            <a:r>
              <a:rPr kumimoji="1" lang="ja-JP" altLang="en-US" sz="800" b="1" dirty="0">
                <a:latin typeface="Meiryo UI" panose="020B0604030504040204" pitchFamily="50" charset="-128"/>
                <a:ea typeface="Meiryo UI" panose="020B0604030504040204" pitchFamily="50" charset="-128"/>
              </a:rPr>
              <a:t>∣</a:t>
            </a:r>
            <a:endParaRPr kumimoji="1" lang="en-US" altLang="ja-JP" sz="800" b="1" dirty="0">
              <a:latin typeface="Meiryo UI" panose="020B0604030504040204" pitchFamily="50" charset="-128"/>
              <a:ea typeface="Meiryo UI" panose="020B0604030504040204" pitchFamily="50" charset="-128"/>
            </a:endParaRPr>
          </a:p>
          <a:p>
            <a:pPr>
              <a:lnSpc>
                <a:spcPts val="600"/>
              </a:lnSpc>
            </a:pPr>
            <a:r>
              <a:rPr kumimoji="1" lang="en-US" altLang="ja-JP" sz="800" b="1" dirty="0">
                <a:latin typeface="Meiryo UI" panose="020B0604030504040204" pitchFamily="50" charset="-128"/>
                <a:ea typeface="Meiryo UI" panose="020B0604030504040204" pitchFamily="50" charset="-128"/>
              </a:rPr>
              <a:t>H</a:t>
            </a:r>
          </a:p>
        </p:txBody>
      </p:sp>
      <p:sp>
        <p:nvSpPr>
          <p:cNvPr id="54" name="テキスト ボックス 53">
            <a:extLst>
              <a:ext uri="{FF2B5EF4-FFF2-40B4-BE49-F238E27FC236}">
                <a16:creationId xmlns:a16="http://schemas.microsoft.com/office/drawing/2014/main" id="{18083E41-BD1C-D8FE-FA61-6705AD692AEB}"/>
              </a:ext>
            </a:extLst>
          </p:cNvPr>
          <p:cNvSpPr txBox="1"/>
          <p:nvPr/>
        </p:nvSpPr>
        <p:spPr>
          <a:xfrm>
            <a:off x="3881949" y="3243294"/>
            <a:ext cx="268022" cy="247312"/>
          </a:xfrm>
          <a:prstGeom prst="rect">
            <a:avLst/>
          </a:prstGeom>
          <a:noFill/>
        </p:spPr>
        <p:txBody>
          <a:bodyPr wrap="none" rtlCol="0">
            <a:spAutoFit/>
          </a:bodyPr>
          <a:lstStyle/>
          <a:p>
            <a:pPr>
              <a:lnSpc>
                <a:spcPts val="600"/>
              </a:lnSpc>
            </a:pPr>
            <a:r>
              <a:rPr kumimoji="1" lang="en-US" altLang="ja-JP" sz="800" b="1" dirty="0">
                <a:latin typeface="Meiryo UI" panose="020B0604030504040204" pitchFamily="50" charset="-128"/>
                <a:ea typeface="Meiryo UI" panose="020B0604030504040204" pitchFamily="50" charset="-128"/>
              </a:rPr>
              <a:t>H</a:t>
            </a:r>
          </a:p>
          <a:p>
            <a:pPr>
              <a:lnSpc>
                <a:spcPts val="600"/>
              </a:lnSpc>
            </a:pPr>
            <a:r>
              <a:rPr kumimoji="1" lang="ja-JP" altLang="en-US" sz="800" b="1" dirty="0">
                <a:latin typeface="Meiryo UI" panose="020B0604030504040204" pitchFamily="50" charset="-128"/>
                <a:ea typeface="Meiryo UI" panose="020B0604030504040204" pitchFamily="50" charset="-128"/>
              </a:rPr>
              <a:t>∣</a:t>
            </a:r>
            <a:endParaRPr kumimoji="1" lang="en-US" altLang="ja-JP" sz="800" b="1"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4DD548DC-50C8-63A9-F6C6-82216ED210C7}"/>
              </a:ext>
            </a:extLst>
          </p:cNvPr>
          <p:cNvSpPr txBox="1"/>
          <p:nvPr/>
        </p:nvSpPr>
        <p:spPr>
          <a:xfrm>
            <a:off x="3880529" y="3512196"/>
            <a:ext cx="268022" cy="247312"/>
          </a:xfrm>
          <a:prstGeom prst="rect">
            <a:avLst/>
          </a:prstGeom>
          <a:noFill/>
        </p:spPr>
        <p:txBody>
          <a:bodyPr wrap="none" rtlCol="0">
            <a:spAutoFit/>
          </a:bodyPr>
          <a:lstStyle/>
          <a:p>
            <a:pPr>
              <a:lnSpc>
                <a:spcPts val="600"/>
              </a:lnSpc>
            </a:pPr>
            <a:r>
              <a:rPr kumimoji="1" lang="ja-JP" altLang="en-US" sz="800" b="1" dirty="0">
                <a:latin typeface="Meiryo UI" panose="020B0604030504040204" pitchFamily="50" charset="-128"/>
                <a:ea typeface="Meiryo UI" panose="020B0604030504040204" pitchFamily="50" charset="-128"/>
              </a:rPr>
              <a:t>∣</a:t>
            </a:r>
            <a:endParaRPr kumimoji="1" lang="en-US" altLang="ja-JP" sz="800" b="1" dirty="0">
              <a:latin typeface="Meiryo UI" panose="020B0604030504040204" pitchFamily="50" charset="-128"/>
              <a:ea typeface="Meiryo UI" panose="020B0604030504040204" pitchFamily="50" charset="-128"/>
            </a:endParaRPr>
          </a:p>
          <a:p>
            <a:pPr>
              <a:lnSpc>
                <a:spcPts val="600"/>
              </a:lnSpc>
            </a:pPr>
            <a:r>
              <a:rPr kumimoji="1" lang="en-US" altLang="ja-JP" sz="800" b="1" dirty="0">
                <a:latin typeface="Meiryo UI" panose="020B0604030504040204" pitchFamily="50" charset="-128"/>
                <a:ea typeface="Meiryo UI" panose="020B0604030504040204" pitchFamily="50" charset="-128"/>
              </a:rPr>
              <a:t>H</a:t>
            </a:r>
          </a:p>
        </p:txBody>
      </p:sp>
      <p:sp>
        <p:nvSpPr>
          <p:cNvPr id="56" name="テキスト ボックス 55">
            <a:extLst>
              <a:ext uri="{FF2B5EF4-FFF2-40B4-BE49-F238E27FC236}">
                <a16:creationId xmlns:a16="http://schemas.microsoft.com/office/drawing/2014/main" id="{6CB48384-76A1-8461-01EF-CA8606964B9C}"/>
              </a:ext>
            </a:extLst>
          </p:cNvPr>
          <p:cNvSpPr txBox="1"/>
          <p:nvPr/>
        </p:nvSpPr>
        <p:spPr>
          <a:xfrm>
            <a:off x="3582787" y="3767155"/>
            <a:ext cx="1130438" cy="3693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エチルアルコール等</a:t>
            </a:r>
            <a:endParaRPr kumimoji="1" lang="en-US" altLang="ja-JP" sz="900" b="1" dirty="0">
              <a:latin typeface="Meiryo UI" panose="020B0604030504040204" pitchFamily="50" charset="-128"/>
              <a:ea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rPr>
              <a:t>シンプルな化学物質</a:t>
            </a:r>
          </a:p>
        </p:txBody>
      </p:sp>
      <p:sp>
        <p:nvSpPr>
          <p:cNvPr id="57" name="テキスト ボックス 56">
            <a:extLst>
              <a:ext uri="{FF2B5EF4-FFF2-40B4-BE49-F238E27FC236}">
                <a16:creationId xmlns:a16="http://schemas.microsoft.com/office/drawing/2014/main" id="{FC37EB95-A6D7-0680-77B6-35EF3C357282}"/>
              </a:ext>
            </a:extLst>
          </p:cNvPr>
          <p:cNvSpPr txBox="1"/>
          <p:nvPr/>
        </p:nvSpPr>
        <p:spPr>
          <a:xfrm>
            <a:off x="2956113" y="3391178"/>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発酵</a:t>
            </a:r>
          </a:p>
        </p:txBody>
      </p:sp>
      <p:sp>
        <p:nvSpPr>
          <p:cNvPr id="58" name="フリーフォーム: 図形 57">
            <a:extLst>
              <a:ext uri="{FF2B5EF4-FFF2-40B4-BE49-F238E27FC236}">
                <a16:creationId xmlns:a16="http://schemas.microsoft.com/office/drawing/2014/main" id="{80CDA227-3BC5-17D5-01D3-78009436B0A0}"/>
              </a:ext>
            </a:extLst>
          </p:cNvPr>
          <p:cNvSpPr/>
          <p:nvPr/>
        </p:nvSpPr>
        <p:spPr>
          <a:xfrm>
            <a:off x="4429091" y="3494853"/>
            <a:ext cx="646331" cy="1769533"/>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8411">
                <a:moveTo>
                  <a:pt x="0" y="0"/>
                </a:moveTo>
                <a:cubicBezTo>
                  <a:pt x="219428" y="119238"/>
                  <a:pt x="245534" y="210256"/>
                  <a:pt x="330201" y="508001"/>
                </a:cubicBezTo>
                <a:cubicBezTo>
                  <a:pt x="414868" y="805746"/>
                  <a:pt x="448734" y="1521179"/>
                  <a:pt x="508001" y="1786468"/>
                </a:cubicBezTo>
                <a:cubicBezTo>
                  <a:pt x="567268" y="2051757"/>
                  <a:pt x="632180" y="2024945"/>
                  <a:pt x="685802" y="2099734"/>
                </a:cubicBezTo>
                <a:cubicBezTo>
                  <a:pt x="739424" y="2174523"/>
                  <a:pt x="814212" y="2255662"/>
                  <a:pt x="829734" y="2235201"/>
                </a:cubicBezTo>
              </a:path>
            </a:pathLst>
          </a:custGeom>
          <a:noFill/>
          <a:ln w="28575">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00075DFF-7BC4-8A5B-990D-C3F0334A039C}"/>
              </a:ext>
            </a:extLst>
          </p:cNvPr>
          <p:cNvSpPr txBox="1"/>
          <p:nvPr/>
        </p:nvSpPr>
        <p:spPr>
          <a:xfrm>
            <a:off x="4851315" y="5264387"/>
            <a:ext cx="595035" cy="369332"/>
          </a:xfrm>
          <a:prstGeom prst="rect">
            <a:avLst/>
          </a:prstGeom>
          <a:noFill/>
        </p:spPr>
        <p:txBody>
          <a:bodyPr wrap="none" rtlCol="0">
            <a:spAutoFit/>
          </a:bodyPr>
          <a:lstStyle/>
          <a:p>
            <a:r>
              <a:rPr kumimoji="1" lang="en-US" altLang="ja-JP" dirty="0"/>
              <a:t>CO</a:t>
            </a:r>
            <a:r>
              <a:rPr kumimoji="1" lang="en-US" altLang="ja-JP" baseline="-25000" dirty="0"/>
              <a:t>2</a:t>
            </a:r>
            <a:endParaRPr kumimoji="1" lang="ja-JP" altLang="en-US" baseline="-25000" dirty="0"/>
          </a:p>
        </p:txBody>
      </p:sp>
      <p:sp>
        <p:nvSpPr>
          <p:cNvPr id="60" name="矢印: 下 59">
            <a:extLst>
              <a:ext uri="{FF2B5EF4-FFF2-40B4-BE49-F238E27FC236}">
                <a16:creationId xmlns:a16="http://schemas.microsoft.com/office/drawing/2014/main" id="{4765866E-82E7-2250-3B88-BB22F0F78515}"/>
              </a:ext>
            </a:extLst>
          </p:cNvPr>
          <p:cNvSpPr/>
          <p:nvPr/>
        </p:nvSpPr>
        <p:spPr>
          <a:xfrm rot="3111686" flipV="1">
            <a:off x="3512251" y="2958073"/>
            <a:ext cx="245533" cy="338667"/>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252F3475-990E-0BDD-973A-1EE58E58E9C1}"/>
              </a:ext>
            </a:extLst>
          </p:cNvPr>
          <p:cNvSpPr txBox="1"/>
          <p:nvPr/>
        </p:nvSpPr>
        <p:spPr>
          <a:xfrm>
            <a:off x="3551164" y="2685422"/>
            <a:ext cx="1236236" cy="461665"/>
          </a:xfrm>
          <a:prstGeom prst="rect">
            <a:avLst/>
          </a:prstGeom>
          <a:noFill/>
        </p:spPr>
        <p:txBody>
          <a:bodyPr wrap="none" rtlCol="0">
            <a:spAutoFit/>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生物がエネルギー</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　　</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利用</a:t>
            </a:r>
          </a:p>
        </p:txBody>
      </p:sp>
      <p:sp>
        <p:nvSpPr>
          <p:cNvPr id="62" name="矢印: 下 61">
            <a:extLst>
              <a:ext uri="{FF2B5EF4-FFF2-40B4-BE49-F238E27FC236}">
                <a16:creationId xmlns:a16="http://schemas.microsoft.com/office/drawing/2014/main" id="{42261387-7822-B0B6-43DD-76308DB00FEA}"/>
              </a:ext>
            </a:extLst>
          </p:cNvPr>
          <p:cNvSpPr/>
          <p:nvPr/>
        </p:nvSpPr>
        <p:spPr>
          <a:xfrm rot="3111686" flipV="1">
            <a:off x="4852668" y="4022882"/>
            <a:ext cx="245533" cy="338667"/>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001A109C-E11B-6E26-AB92-3922E890A35F}"/>
              </a:ext>
            </a:extLst>
          </p:cNvPr>
          <p:cNvSpPr txBox="1"/>
          <p:nvPr/>
        </p:nvSpPr>
        <p:spPr>
          <a:xfrm>
            <a:off x="4840229" y="3626575"/>
            <a:ext cx="803425" cy="646331"/>
          </a:xfrm>
          <a:prstGeom prst="rect">
            <a:avLst/>
          </a:prstGeom>
          <a:noFill/>
        </p:spPr>
        <p:txBody>
          <a:bodyPr wrap="none" rtlCol="0">
            <a:spAutoFit/>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生物が</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エネルギー</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　　　</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利用</a:t>
            </a:r>
          </a:p>
        </p:txBody>
      </p:sp>
      <p:sp>
        <p:nvSpPr>
          <p:cNvPr id="65" name="テキスト ボックス 64">
            <a:extLst>
              <a:ext uri="{FF2B5EF4-FFF2-40B4-BE49-F238E27FC236}">
                <a16:creationId xmlns:a16="http://schemas.microsoft.com/office/drawing/2014/main" id="{A7AE0E0E-6BE0-957B-D3BA-C2220D7CE5C4}"/>
              </a:ext>
            </a:extLst>
          </p:cNvPr>
          <p:cNvSpPr txBox="1"/>
          <p:nvPr/>
        </p:nvSpPr>
        <p:spPr>
          <a:xfrm>
            <a:off x="2397765" y="5438074"/>
            <a:ext cx="2031325" cy="369332"/>
          </a:xfrm>
          <a:prstGeom prst="rect">
            <a:avLst/>
          </a:prstGeom>
          <a:solidFill>
            <a:schemeClr val="accent1">
              <a:lumMod val="20000"/>
              <a:lumOff val="80000"/>
            </a:schemeClr>
          </a:solid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生物界の炭素循環</a:t>
            </a:r>
          </a:p>
        </p:txBody>
      </p:sp>
      <p:sp>
        <p:nvSpPr>
          <p:cNvPr id="66" name="矢印: 上カーブ 65">
            <a:extLst>
              <a:ext uri="{FF2B5EF4-FFF2-40B4-BE49-F238E27FC236}">
                <a16:creationId xmlns:a16="http://schemas.microsoft.com/office/drawing/2014/main" id="{20343DEE-0744-F412-0F02-EA47FFD62112}"/>
              </a:ext>
            </a:extLst>
          </p:cNvPr>
          <p:cNvSpPr/>
          <p:nvPr/>
        </p:nvSpPr>
        <p:spPr>
          <a:xfrm flipH="1">
            <a:off x="1525354" y="5719580"/>
            <a:ext cx="3602186" cy="4616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7" name="直線矢印コネクタ 66">
            <a:extLst>
              <a:ext uri="{FF2B5EF4-FFF2-40B4-BE49-F238E27FC236}">
                <a16:creationId xmlns:a16="http://schemas.microsoft.com/office/drawing/2014/main" id="{FBF8DDA3-F74E-0FA2-C45A-91D20F7FE2FB}"/>
              </a:ext>
            </a:extLst>
          </p:cNvPr>
          <p:cNvCxnSpPr>
            <a:cxnSpLocks/>
          </p:cNvCxnSpPr>
          <p:nvPr/>
        </p:nvCxnSpPr>
        <p:spPr>
          <a:xfrm>
            <a:off x="4349069" y="3138744"/>
            <a:ext cx="738379" cy="148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4FF02E92-B71F-64B3-A475-EC3683E63FC4}"/>
              </a:ext>
            </a:extLst>
          </p:cNvPr>
          <p:cNvSpPr txBox="1"/>
          <p:nvPr/>
        </p:nvSpPr>
        <p:spPr>
          <a:xfrm>
            <a:off x="5096973" y="2836533"/>
            <a:ext cx="877163" cy="523220"/>
          </a:xfrm>
          <a:prstGeom prst="rect">
            <a:avLst/>
          </a:prstGeom>
          <a:noFill/>
        </p:spPr>
        <p:txBody>
          <a:bodyPr wrap="non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バイオマス</a:t>
            </a:r>
            <a:endParaRPr kumimoji="1" lang="en-US" altLang="ja-JP" sz="1400" dirty="0">
              <a:solidFill>
                <a:srgbClr val="FF0000"/>
              </a:solidFill>
              <a:latin typeface="Meiryo UI" panose="020B0604030504040204" pitchFamily="50" charset="-128"/>
              <a:ea typeface="Meiryo UI" panose="020B0604030504040204" pitchFamily="50" charset="-128"/>
            </a:endParaRPr>
          </a:p>
          <a:p>
            <a:pPr algn="ctr"/>
            <a:r>
              <a:rPr lang="ja-JP" altLang="en-US" sz="1400" dirty="0">
                <a:solidFill>
                  <a:srgbClr val="FF0000"/>
                </a:solidFill>
                <a:latin typeface="Meiryo UI" panose="020B0604030504040204" pitchFamily="50" charset="-128"/>
                <a:ea typeface="Meiryo UI" panose="020B0604030504040204" pitchFamily="50" charset="-128"/>
              </a:rPr>
              <a:t>燃料</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70" name="フリーフォーム: 図形 69">
            <a:extLst>
              <a:ext uri="{FF2B5EF4-FFF2-40B4-BE49-F238E27FC236}">
                <a16:creationId xmlns:a16="http://schemas.microsoft.com/office/drawing/2014/main" id="{5631A9C2-85E1-D2BA-5E22-180261183189}"/>
              </a:ext>
            </a:extLst>
          </p:cNvPr>
          <p:cNvSpPr/>
          <p:nvPr/>
        </p:nvSpPr>
        <p:spPr>
          <a:xfrm>
            <a:off x="5981734" y="3138744"/>
            <a:ext cx="712019" cy="2283518"/>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 name="connsiteX0" fmla="*/ 0 w 829734"/>
              <a:gd name="connsiteY0" fmla="*/ 0 h 2235201"/>
              <a:gd name="connsiteX1" fmla="*/ 330201 w 829734"/>
              <a:gd name="connsiteY1" fmla="*/ 508001 h 2235201"/>
              <a:gd name="connsiteX2" fmla="*/ 508001 w 829734"/>
              <a:gd name="connsiteY2" fmla="*/ 1786468 h 2235201"/>
              <a:gd name="connsiteX3" fmla="*/ 829734 w 829734"/>
              <a:gd name="connsiteY3" fmla="*/ 2235201 h 2235201"/>
            </a:gdLst>
            <a:ahLst/>
            <a:cxnLst>
              <a:cxn ang="0">
                <a:pos x="connsiteX0" y="connsiteY0"/>
              </a:cxn>
              <a:cxn ang="0">
                <a:pos x="connsiteX1" y="connsiteY1"/>
              </a:cxn>
              <a:cxn ang="0">
                <a:pos x="connsiteX2" y="connsiteY2"/>
              </a:cxn>
              <a:cxn ang="0">
                <a:pos x="connsiteX3" y="connsiteY3"/>
              </a:cxn>
            </a:cxnLst>
            <a:rect l="l" t="t" r="r" b="b"/>
            <a:pathLst>
              <a:path w="829734" h="2235201">
                <a:moveTo>
                  <a:pt x="0" y="0"/>
                </a:moveTo>
                <a:cubicBezTo>
                  <a:pt x="219428" y="119238"/>
                  <a:pt x="245534" y="210256"/>
                  <a:pt x="330201" y="508001"/>
                </a:cubicBezTo>
                <a:cubicBezTo>
                  <a:pt x="414868" y="805746"/>
                  <a:pt x="424746" y="1498601"/>
                  <a:pt x="508001" y="1786468"/>
                </a:cubicBezTo>
                <a:cubicBezTo>
                  <a:pt x="591256" y="2074335"/>
                  <a:pt x="762706" y="2141715"/>
                  <a:pt x="829734" y="2235201"/>
                </a:cubicBezTo>
              </a:path>
            </a:pathLst>
          </a:custGeom>
          <a:noFill/>
          <a:ln w="28575">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1A529416-14D4-F6DA-6B0E-4C901D9ED127}"/>
              </a:ext>
            </a:extLst>
          </p:cNvPr>
          <p:cNvSpPr txBox="1"/>
          <p:nvPr/>
        </p:nvSpPr>
        <p:spPr>
          <a:xfrm>
            <a:off x="5682143" y="3886120"/>
            <a:ext cx="646331" cy="646331"/>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火の</a:t>
            </a:r>
            <a:endParaRPr kumimoji="1" lang="en-US" altLang="ja-JP" dirty="0">
              <a:solidFill>
                <a:srgbClr val="FF0000"/>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利用</a:t>
            </a:r>
          </a:p>
        </p:txBody>
      </p:sp>
      <p:sp>
        <p:nvSpPr>
          <p:cNvPr id="72" name="テキスト ボックス 71">
            <a:extLst>
              <a:ext uri="{FF2B5EF4-FFF2-40B4-BE49-F238E27FC236}">
                <a16:creationId xmlns:a16="http://schemas.microsoft.com/office/drawing/2014/main" id="{27E97611-9A5E-50C3-CD63-11E5CD8A43E7}"/>
              </a:ext>
            </a:extLst>
          </p:cNvPr>
          <p:cNvSpPr txBox="1"/>
          <p:nvPr/>
        </p:nvSpPr>
        <p:spPr>
          <a:xfrm>
            <a:off x="6535285" y="3426602"/>
            <a:ext cx="803425" cy="646331"/>
          </a:xfrm>
          <a:prstGeom prst="rect">
            <a:avLst/>
          </a:prstGeom>
          <a:noFill/>
        </p:spPr>
        <p:txBody>
          <a:bodyPr wrap="non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人間が</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エネルギー</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kumimoji="1" lang="ja-JP" altLang="en-US" sz="1200" dirty="0">
                <a:solidFill>
                  <a:srgbClr val="FF0000"/>
                </a:solidFill>
                <a:latin typeface="Meiryo UI" panose="020B0604030504040204" pitchFamily="50" charset="-128"/>
                <a:ea typeface="Meiryo UI" panose="020B0604030504040204" pitchFamily="50" charset="-128"/>
              </a:rPr>
              <a:t>利用</a:t>
            </a:r>
          </a:p>
        </p:txBody>
      </p:sp>
      <p:sp>
        <p:nvSpPr>
          <p:cNvPr id="73" name="テキスト ボックス 72">
            <a:extLst>
              <a:ext uri="{FF2B5EF4-FFF2-40B4-BE49-F238E27FC236}">
                <a16:creationId xmlns:a16="http://schemas.microsoft.com/office/drawing/2014/main" id="{1C990E0C-3796-D049-3BE3-4E6DDB4FE4CD}"/>
              </a:ext>
            </a:extLst>
          </p:cNvPr>
          <p:cNvSpPr txBox="1"/>
          <p:nvPr/>
        </p:nvSpPr>
        <p:spPr>
          <a:xfrm>
            <a:off x="6693753" y="5300138"/>
            <a:ext cx="595035" cy="369332"/>
          </a:xfrm>
          <a:prstGeom prst="rect">
            <a:avLst/>
          </a:prstGeom>
          <a:noFill/>
        </p:spPr>
        <p:txBody>
          <a:bodyPr wrap="none" rtlCol="0">
            <a:spAutoFit/>
          </a:bodyPr>
          <a:lstStyle/>
          <a:p>
            <a:r>
              <a:rPr kumimoji="1" lang="en-US" altLang="ja-JP" dirty="0"/>
              <a:t>CO</a:t>
            </a:r>
            <a:r>
              <a:rPr kumimoji="1" lang="en-US" altLang="ja-JP" baseline="-25000" dirty="0"/>
              <a:t>2</a:t>
            </a:r>
            <a:endParaRPr kumimoji="1" lang="ja-JP" altLang="en-US" baseline="-25000" dirty="0"/>
          </a:p>
        </p:txBody>
      </p:sp>
      <p:sp>
        <p:nvSpPr>
          <p:cNvPr id="74" name="矢印: 下 73">
            <a:extLst>
              <a:ext uri="{FF2B5EF4-FFF2-40B4-BE49-F238E27FC236}">
                <a16:creationId xmlns:a16="http://schemas.microsoft.com/office/drawing/2014/main" id="{FA872A02-C434-C210-F716-36AD1B196051}"/>
              </a:ext>
            </a:extLst>
          </p:cNvPr>
          <p:cNvSpPr/>
          <p:nvPr/>
        </p:nvSpPr>
        <p:spPr>
          <a:xfrm rot="3111686" flipV="1">
            <a:off x="6521224" y="3897376"/>
            <a:ext cx="245533" cy="338667"/>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図形 74">
            <a:extLst>
              <a:ext uri="{FF2B5EF4-FFF2-40B4-BE49-F238E27FC236}">
                <a16:creationId xmlns:a16="http://schemas.microsoft.com/office/drawing/2014/main" id="{E1BDB8AA-4B49-49D0-26FB-4EE6066F1BFB}"/>
              </a:ext>
            </a:extLst>
          </p:cNvPr>
          <p:cNvSpPr/>
          <p:nvPr/>
        </p:nvSpPr>
        <p:spPr>
          <a:xfrm flipV="1">
            <a:off x="7264037" y="1393738"/>
            <a:ext cx="1080000" cy="4028524"/>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 name="connsiteX0" fmla="*/ 0 w 829734"/>
              <a:gd name="connsiteY0" fmla="*/ 0 h 2239191"/>
              <a:gd name="connsiteX1" fmla="*/ 330201 w 829734"/>
              <a:gd name="connsiteY1" fmla="*/ 508001 h 2239191"/>
              <a:gd name="connsiteX2" fmla="*/ 508001 w 829734"/>
              <a:gd name="connsiteY2" fmla="*/ 1786468 h 2239191"/>
              <a:gd name="connsiteX3" fmla="*/ 627732 w 829734"/>
              <a:gd name="connsiteY3" fmla="*/ 2119666 h 2239191"/>
              <a:gd name="connsiteX4" fmla="*/ 829734 w 829734"/>
              <a:gd name="connsiteY4" fmla="*/ 2235201 h 223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9191">
                <a:moveTo>
                  <a:pt x="0" y="0"/>
                </a:moveTo>
                <a:cubicBezTo>
                  <a:pt x="219428" y="119238"/>
                  <a:pt x="245534" y="210256"/>
                  <a:pt x="330201" y="508001"/>
                </a:cubicBezTo>
                <a:cubicBezTo>
                  <a:pt x="414868" y="805746"/>
                  <a:pt x="458413" y="1517857"/>
                  <a:pt x="508001" y="1786468"/>
                </a:cubicBezTo>
                <a:cubicBezTo>
                  <a:pt x="557589" y="2055079"/>
                  <a:pt x="574110" y="2044877"/>
                  <a:pt x="627732" y="2119666"/>
                </a:cubicBezTo>
                <a:cubicBezTo>
                  <a:pt x="681354" y="2194455"/>
                  <a:pt x="814212" y="2255662"/>
                  <a:pt x="829734" y="2235201"/>
                </a:cubicBezTo>
              </a:path>
            </a:pathLst>
          </a:custGeom>
          <a:noFill/>
          <a:ln w="28575">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BD217D3C-0285-C327-9ABD-061FE4DEFE03}"/>
              </a:ext>
            </a:extLst>
          </p:cNvPr>
          <p:cNvSpPr txBox="1"/>
          <p:nvPr/>
        </p:nvSpPr>
        <p:spPr>
          <a:xfrm>
            <a:off x="6235053" y="1628427"/>
            <a:ext cx="1350050" cy="646331"/>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太陽光等の</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エネルギー①</a:t>
            </a:r>
            <a:endParaRPr kumimoji="1" lang="ja-JP" altLang="en-US" dirty="0">
              <a:latin typeface="Meiryo UI" panose="020B0604030504040204" pitchFamily="50" charset="-128"/>
              <a:ea typeface="Meiryo UI" panose="020B0604030504040204" pitchFamily="50" charset="-128"/>
            </a:endParaRPr>
          </a:p>
        </p:txBody>
      </p:sp>
      <p:sp>
        <p:nvSpPr>
          <p:cNvPr id="77" name="矢印: 下 76">
            <a:extLst>
              <a:ext uri="{FF2B5EF4-FFF2-40B4-BE49-F238E27FC236}">
                <a16:creationId xmlns:a16="http://schemas.microsoft.com/office/drawing/2014/main" id="{2E7A6362-68CB-804F-D210-84B0F399EBB7}"/>
              </a:ext>
            </a:extLst>
          </p:cNvPr>
          <p:cNvSpPr/>
          <p:nvPr/>
        </p:nvSpPr>
        <p:spPr>
          <a:xfrm rot="19287207">
            <a:off x="7572253" y="2024549"/>
            <a:ext cx="245533" cy="3386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A8945566-1D0E-4D32-3172-8946B90F2C31}"/>
              </a:ext>
            </a:extLst>
          </p:cNvPr>
          <p:cNvSpPr txBox="1"/>
          <p:nvPr/>
        </p:nvSpPr>
        <p:spPr>
          <a:xfrm>
            <a:off x="8305574" y="1172694"/>
            <a:ext cx="566181"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メタン</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CH</a:t>
            </a:r>
            <a:r>
              <a:rPr kumimoji="1" lang="en-US" altLang="ja-JP" sz="1400" baseline="-25000" dirty="0">
                <a:latin typeface="Meiryo UI" panose="020B0604030504040204" pitchFamily="50" charset="-128"/>
                <a:ea typeface="Meiryo UI" panose="020B0604030504040204" pitchFamily="50" charset="-128"/>
              </a:rPr>
              <a:t>4</a:t>
            </a:r>
          </a:p>
        </p:txBody>
      </p:sp>
      <p:sp>
        <p:nvSpPr>
          <p:cNvPr id="79" name="テキスト ボックス 78">
            <a:extLst>
              <a:ext uri="{FF2B5EF4-FFF2-40B4-BE49-F238E27FC236}">
                <a16:creationId xmlns:a16="http://schemas.microsoft.com/office/drawing/2014/main" id="{9709FA75-640B-405F-0590-216937F78A71}"/>
              </a:ext>
            </a:extLst>
          </p:cNvPr>
          <p:cNvSpPr txBox="1"/>
          <p:nvPr/>
        </p:nvSpPr>
        <p:spPr>
          <a:xfrm>
            <a:off x="836025" y="3769179"/>
            <a:ext cx="877163" cy="369332"/>
          </a:xfrm>
          <a:prstGeom prst="rect">
            <a:avLst/>
          </a:prstGeom>
          <a:noFill/>
        </p:spPr>
        <p:txBody>
          <a:bodyPr wrap="none" rtlCol="0">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光合成</a:t>
            </a:r>
          </a:p>
        </p:txBody>
      </p:sp>
      <p:sp>
        <p:nvSpPr>
          <p:cNvPr id="80" name="テキスト ボックス 79">
            <a:extLst>
              <a:ext uri="{FF2B5EF4-FFF2-40B4-BE49-F238E27FC236}">
                <a16:creationId xmlns:a16="http://schemas.microsoft.com/office/drawing/2014/main" id="{F8E5CD89-AD84-039B-CD50-7B3B39347EBD}"/>
              </a:ext>
            </a:extLst>
          </p:cNvPr>
          <p:cNvSpPr txBox="1"/>
          <p:nvPr/>
        </p:nvSpPr>
        <p:spPr>
          <a:xfrm>
            <a:off x="6535285" y="2650029"/>
            <a:ext cx="1361270"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メタネーション</a:t>
            </a:r>
          </a:p>
        </p:txBody>
      </p:sp>
      <p:sp>
        <p:nvSpPr>
          <p:cNvPr id="81" name="フリーフォーム: 図形 80">
            <a:extLst>
              <a:ext uri="{FF2B5EF4-FFF2-40B4-BE49-F238E27FC236}">
                <a16:creationId xmlns:a16="http://schemas.microsoft.com/office/drawing/2014/main" id="{72B11E7D-B125-C83F-C677-964AA0AFB376}"/>
              </a:ext>
            </a:extLst>
          </p:cNvPr>
          <p:cNvSpPr/>
          <p:nvPr/>
        </p:nvSpPr>
        <p:spPr>
          <a:xfrm>
            <a:off x="8819413" y="1465453"/>
            <a:ext cx="1080000" cy="4028524"/>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 name="connsiteX0" fmla="*/ 0 w 829734"/>
              <a:gd name="connsiteY0" fmla="*/ 0 h 2239191"/>
              <a:gd name="connsiteX1" fmla="*/ 330201 w 829734"/>
              <a:gd name="connsiteY1" fmla="*/ 508001 h 2239191"/>
              <a:gd name="connsiteX2" fmla="*/ 508001 w 829734"/>
              <a:gd name="connsiteY2" fmla="*/ 1786468 h 2239191"/>
              <a:gd name="connsiteX3" fmla="*/ 627732 w 829734"/>
              <a:gd name="connsiteY3" fmla="*/ 2119666 h 2239191"/>
              <a:gd name="connsiteX4" fmla="*/ 829734 w 829734"/>
              <a:gd name="connsiteY4" fmla="*/ 2235201 h 223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9191">
                <a:moveTo>
                  <a:pt x="0" y="0"/>
                </a:moveTo>
                <a:cubicBezTo>
                  <a:pt x="219428" y="119238"/>
                  <a:pt x="245534" y="210256"/>
                  <a:pt x="330201" y="508001"/>
                </a:cubicBezTo>
                <a:cubicBezTo>
                  <a:pt x="414868" y="805746"/>
                  <a:pt x="458413" y="1517857"/>
                  <a:pt x="508001" y="1786468"/>
                </a:cubicBezTo>
                <a:cubicBezTo>
                  <a:pt x="557589" y="2055079"/>
                  <a:pt x="574110" y="2044877"/>
                  <a:pt x="627732" y="2119666"/>
                </a:cubicBezTo>
                <a:cubicBezTo>
                  <a:pt x="681354" y="2194455"/>
                  <a:pt x="814212" y="2255662"/>
                  <a:pt x="829734" y="2235201"/>
                </a:cubicBezTo>
              </a:path>
            </a:pathLst>
          </a:custGeom>
          <a:noFill/>
          <a:ln w="28575">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FC716AE2-761C-DE2E-3A0C-485A5969CADD}"/>
              </a:ext>
            </a:extLst>
          </p:cNvPr>
          <p:cNvSpPr txBox="1"/>
          <p:nvPr/>
        </p:nvSpPr>
        <p:spPr>
          <a:xfrm>
            <a:off x="9499836" y="2560876"/>
            <a:ext cx="1338828" cy="923330"/>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人間が</a:t>
            </a:r>
            <a:endParaRPr kumimoji="1" lang="en-US" altLang="ja-JP" dirty="0">
              <a:solidFill>
                <a:srgbClr val="FF0000"/>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エネルギー</a:t>
            </a:r>
            <a:endParaRPr kumimoji="1"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a:t>
            </a:r>
            <a:r>
              <a:rPr kumimoji="1" lang="ja-JP" altLang="en-US" dirty="0">
                <a:solidFill>
                  <a:srgbClr val="FF0000"/>
                </a:solidFill>
                <a:latin typeface="Meiryo UI" panose="020B0604030504040204" pitchFamily="50" charset="-128"/>
                <a:ea typeface="Meiryo UI" panose="020B0604030504040204" pitchFamily="50" charset="-128"/>
              </a:rPr>
              <a:t>利用②</a:t>
            </a:r>
          </a:p>
        </p:txBody>
      </p:sp>
      <p:sp>
        <p:nvSpPr>
          <p:cNvPr id="90" name="矢印: 下 89">
            <a:extLst>
              <a:ext uri="{FF2B5EF4-FFF2-40B4-BE49-F238E27FC236}">
                <a16:creationId xmlns:a16="http://schemas.microsoft.com/office/drawing/2014/main" id="{DD70EBBB-8051-36F5-0E91-0B4A4C21D3E1}"/>
              </a:ext>
            </a:extLst>
          </p:cNvPr>
          <p:cNvSpPr/>
          <p:nvPr/>
        </p:nvSpPr>
        <p:spPr>
          <a:xfrm rot="3111686" flipV="1">
            <a:off x="9519217" y="3281718"/>
            <a:ext cx="245533" cy="338667"/>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FF8ED0E4-CEE5-B46B-AB19-6716E0A49D91}"/>
              </a:ext>
            </a:extLst>
          </p:cNvPr>
          <p:cNvSpPr txBox="1"/>
          <p:nvPr/>
        </p:nvSpPr>
        <p:spPr>
          <a:xfrm>
            <a:off x="9718311" y="5352022"/>
            <a:ext cx="595035" cy="369332"/>
          </a:xfrm>
          <a:prstGeom prst="rect">
            <a:avLst/>
          </a:prstGeom>
          <a:noFill/>
        </p:spPr>
        <p:txBody>
          <a:bodyPr wrap="none" rtlCol="0">
            <a:spAutoFit/>
          </a:bodyPr>
          <a:lstStyle/>
          <a:p>
            <a:r>
              <a:rPr kumimoji="1" lang="en-US" altLang="ja-JP" dirty="0"/>
              <a:t>CO</a:t>
            </a:r>
            <a:r>
              <a:rPr kumimoji="1" lang="en-US" altLang="ja-JP" baseline="-25000" dirty="0"/>
              <a:t>2</a:t>
            </a:r>
            <a:endParaRPr kumimoji="1" lang="ja-JP" altLang="en-US" baseline="-25000" dirty="0"/>
          </a:p>
        </p:txBody>
      </p:sp>
      <p:sp>
        <p:nvSpPr>
          <p:cNvPr id="94" name="テキスト ボックス 93">
            <a:extLst>
              <a:ext uri="{FF2B5EF4-FFF2-40B4-BE49-F238E27FC236}">
                <a16:creationId xmlns:a16="http://schemas.microsoft.com/office/drawing/2014/main" id="{FAFDDE4F-A38C-BF07-0543-D72DF356616F}"/>
              </a:ext>
            </a:extLst>
          </p:cNvPr>
          <p:cNvSpPr txBox="1"/>
          <p:nvPr/>
        </p:nvSpPr>
        <p:spPr>
          <a:xfrm>
            <a:off x="7477162" y="5438074"/>
            <a:ext cx="1989647" cy="369332"/>
          </a:xfrm>
          <a:prstGeom prst="rect">
            <a:avLst/>
          </a:prstGeom>
          <a:solidFill>
            <a:srgbClr val="FFCCFF"/>
          </a:solid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人間界の炭素循環</a:t>
            </a:r>
          </a:p>
        </p:txBody>
      </p:sp>
      <p:sp>
        <p:nvSpPr>
          <p:cNvPr id="105" name="テキスト ボックス 104">
            <a:extLst>
              <a:ext uri="{FF2B5EF4-FFF2-40B4-BE49-F238E27FC236}">
                <a16:creationId xmlns:a16="http://schemas.microsoft.com/office/drawing/2014/main" id="{D8AE8454-BB83-D1CC-28A6-19960AB247BE}"/>
              </a:ext>
            </a:extLst>
          </p:cNvPr>
          <p:cNvSpPr txBox="1"/>
          <p:nvPr/>
        </p:nvSpPr>
        <p:spPr>
          <a:xfrm>
            <a:off x="5921305" y="5826345"/>
            <a:ext cx="5942652" cy="923330"/>
          </a:xfrm>
          <a:prstGeom prst="rect">
            <a:avLst/>
          </a:prstGeom>
          <a:noFill/>
        </p:spPr>
        <p:txBody>
          <a:bodyPr wrap="none" rtlCol="0">
            <a:spAutoFit/>
          </a:bodyPr>
          <a:lstStyle/>
          <a:p>
            <a:pPr>
              <a:defRPr/>
            </a:pPr>
            <a:r>
              <a:rPr lang="ja-JP" altLang="en-US" dirty="0">
                <a:solidFill>
                  <a:srgbClr val="FF0000"/>
                </a:solidFill>
                <a:latin typeface="Meiryo UI" panose="020B0604030504040204" pitchFamily="50" charset="-128"/>
                <a:ea typeface="Meiryo UI" panose="020B0604030504040204" pitchFamily="50" charset="-128"/>
              </a:rPr>
              <a:t>エネルギー収支的には明らかに　①＞②</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しかし②に①を使うのでは得られない「付加価値」がつけられれば</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経済合理性がある炭素循環にできる可能性はある。</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106" name="吹き出し: 四角形 105">
            <a:extLst>
              <a:ext uri="{FF2B5EF4-FFF2-40B4-BE49-F238E27FC236}">
                <a16:creationId xmlns:a16="http://schemas.microsoft.com/office/drawing/2014/main" id="{70BCB3E8-5247-127B-1BB2-F03834CDD68B}"/>
              </a:ext>
            </a:extLst>
          </p:cNvPr>
          <p:cNvSpPr/>
          <p:nvPr/>
        </p:nvSpPr>
        <p:spPr>
          <a:xfrm>
            <a:off x="9499836" y="1060463"/>
            <a:ext cx="2364121" cy="970120"/>
          </a:xfrm>
          <a:prstGeom prst="wedgeRectCallout">
            <a:avLst>
              <a:gd name="adj1" fmla="val -78924"/>
              <a:gd name="adj2" fmla="val -3321"/>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Meiryo UI" panose="020B0604030504040204" pitchFamily="50" charset="-128"/>
                <a:ea typeface="Meiryo UI" panose="020B0604030504040204" pitchFamily="50" charset="-128"/>
              </a:rPr>
              <a:t>投入したエネルギーに見合うだけの価値を生みだすもののみが製造を許される</a:t>
            </a:r>
          </a:p>
        </p:txBody>
      </p:sp>
    </p:spTree>
    <p:extLst>
      <p:ext uri="{BB962C8B-B14F-4D97-AF65-F5344CB8AC3E}">
        <p14:creationId xmlns:p14="http://schemas.microsoft.com/office/powerpoint/2010/main" val="396638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0D14B-60CA-348C-6F19-53C8ED9A48C4}"/>
            </a:ext>
          </a:extLst>
        </p:cNvPr>
        <p:cNvGrpSpPr/>
        <p:nvPr/>
      </p:nvGrpSpPr>
      <p:grpSpPr>
        <a:xfrm>
          <a:off x="0" y="0"/>
          <a:ext cx="0" cy="0"/>
          <a:chOff x="0" y="0"/>
          <a:chExt cx="0" cy="0"/>
        </a:xfrm>
      </p:grpSpPr>
      <p:sp>
        <p:nvSpPr>
          <p:cNvPr id="93" name="タイトル 92">
            <a:extLst>
              <a:ext uri="{FF2B5EF4-FFF2-40B4-BE49-F238E27FC236}">
                <a16:creationId xmlns:a16="http://schemas.microsoft.com/office/drawing/2014/main" id="{990AACFF-C2AA-7ADC-0957-AEE746D9CBB4}"/>
              </a:ext>
            </a:extLst>
          </p:cNvPr>
          <p:cNvSpPr>
            <a:spLocks noGrp="1"/>
          </p:cNvSpPr>
          <p:nvPr>
            <p:ph type="title"/>
          </p:nvPr>
        </p:nvSpPr>
        <p:spPr>
          <a:xfrm>
            <a:off x="838200" y="365125"/>
            <a:ext cx="10515600" cy="449675"/>
          </a:xfrm>
        </p:spPr>
        <p:txBody>
          <a:bodyPr>
            <a:noAutofit/>
          </a:bodyPr>
          <a:lstStyle/>
          <a:p>
            <a:r>
              <a:rPr lang="ja-JP" altLang="en-US" sz="3200" dirty="0">
                <a:solidFill>
                  <a:schemeClr val="accent1"/>
                </a:solidFill>
                <a:latin typeface="Meiryo UI" panose="020B0604030504040204" pitchFamily="50" charset="-128"/>
                <a:ea typeface="Meiryo UI" panose="020B0604030504040204" pitchFamily="50" charset="-128"/>
              </a:rPr>
              <a:t>同じ視点で「天然素材」と「化学素材」を比較する</a:t>
            </a:r>
          </a:p>
        </p:txBody>
      </p:sp>
      <p:sp>
        <p:nvSpPr>
          <p:cNvPr id="37" name="矢印: 上 36">
            <a:extLst>
              <a:ext uri="{FF2B5EF4-FFF2-40B4-BE49-F238E27FC236}">
                <a16:creationId xmlns:a16="http://schemas.microsoft.com/office/drawing/2014/main" id="{D784D8C1-63E2-02DC-0ACA-62E4C5F23F94}"/>
              </a:ext>
            </a:extLst>
          </p:cNvPr>
          <p:cNvSpPr/>
          <p:nvPr/>
        </p:nvSpPr>
        <p:spPr>
          <a:xfrm>
            <a:off x="603488" y="1107253"/>
            <a:ext cx="280501" cy="53109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DC1552C0-6674-679F-9150-F3D60905DA4B}"/>
              </a:ext>
            </a:extLst>
          </p:cNvPr>
          <p:cNvSpPr txBox="1"/>
          <p:nvPr/>
        </p:nvSpPr>
        <p:spPr>
          <a:xfrm>
            <a:off x="900893" y="837329"/>
            <a:ext cx="2621230"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化学ポテンシャル高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（エネルギー準位高）の物質</a:t>
            </a:r>
          </a:p>
        </p:txBody>
      </p:sp>
      <p:sp>
        <p:nvSpPr>
          <p:cNvPr id="42" name="テキスト ボックス 41">
            <a:extLst>
              <a:ext uri="{FF2B5EF4-FFF2-40B4-BE49-F238E27FC236}">
                <a16:creationId xmlns:a16="http://schemas.microsoft.com/office/drawing/2014/main" id="{4A446F5D-949D-4263-0547-1FB7F5204031}"/>
              </a:ext>
            </a:extLst>
          </p:cNvPr>
          <p:cNvSpPr txBox="1"/>
          <p:nvPr/>
        </p:nvSpPr>
        <p:spPr>
          <a:xfrm>
            <a:off x="1001232" y="2753505"/>
            <a:ext cx="906017"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太陽光</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エネルギー</a:t>
            </a:r>
            <a:endParaRPr kumimoji="1" lang="ja-JP" altLang="en-US" sz="14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C8000F38-8258-37FF-4695-C7C67DF919DF}"/>
              </a:ext>
            </a:extLst>
          </p:cNvPr>
          <p:cNvSpPr txBox="1"/>
          <p:nvPr/>
        </p:nvSpPr>
        <p:spPr>
          <a:xfrm>
            <a:off x="2232393" y="2445380"/>
            <a:ext cx="1016625" cy="461665"/>
          </a:xfrm>
          <a:prstGeom prst="rect">
            <a:avLst/>
          </a:prstGeom>
          <a:noFill/>
        </p:spPr>
        <p:txBody>
          <a:bodyPr wrap="none" rtlCol="0">
            <a:spAutoFit/>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天然高分子</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セルロースなど</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23D5040D-F37B-BC71-A1CD-7EFF780E7884}"/>
              </a:ext>
            </a:extLst>
          </p:cNvPr>
          <p:cNvSpPr txBox="1"/>
          <p:nvPr/>
        </p:nvSpPr>
        <p:spPr>
          <a:xfrm>
            <a:off x="1210639" y="5264387"/>
            <a:ext cx="595035" cy="369332"/>
          </a:xfrm>
          <a:prstGeom prst="rect">
            <a:avLst/>
          </a:prstGeom>
          <a:noFill/>
        </p:spPr>
        <p:txBody>
          <a:bodyPr wrap="none" rtlCol="0">
            <a:spAutoFit/>
          </a:bodyPr>
          <a:lstStyle/>
          <a:p>
            <a:r>
              <a:rPr kumimoji="1" lang="en-US" altLang="ja-JP" dirty="0"/>
              <a:t>CO</a:t>
            </a:r>
            <a:r>
              <a:rPr kumimoji="1" lang="en-US" altLang="ja-JP" baseline="-25000" dirty="0"/>
              <a:t>2</a:t>
            </a:r>
            <a:endParaRPr kumimoji="1" lang="ja-JP" altLang="en-US" baseline="-25000" dirty="0"/>
          </a:p>
        </p:txBody>
      </p:sp>
      <p:pic>
        <p:nvPicPr>
          <p:cNvPr id="45" name="図 44">
            <a:extLst>
              <a:ext uri="{FF2B5EF4-FFF2-40B4-BE49-F238E27FC236}">
                <a16:creationId xmlns:a16="http://schemas.microsoft.com/office/drawing/2014/main" id="{9F57B9D4-3B35-1A1A-0337-5B4AAADC2F01}"/>
              </a:ext>
            </a:extLst>
          </p:cNvPr>
          <p:cNvPicPr>
            <a:picLocks noChangeAspect="1"/>
          </p:cNvPicPr>
          <p:nvPr/>
        </p:nvPicPr>
        <p:blipFill>
          <a:blip r:embed="rId2"/>
          <a:stretch>
            <a:fillRect/>
          </a:stretch>
        </p:blipFill>
        <p:spPr>
          <a:xfrm>
            <a:off x="2248065" y="2914576"/>
            <a:ext cx="1013870" cy="420852"/>
          </a:xfrm>
          <a:prstGeom prst="rect">
            <a:avLst/>
          </a:prstGeom>
        </p:spPr>
      </p:pic>
      <p:cxnSp>
        <p:nvCxnSpPr>
          <p:cNvPr id="46" name="コネクタ: 曲線 45">
            <a:extLst>
              <a:ext uri="{FF2B5EF4-FFF2-40B4-BE49-F238E27FC236}">
                <a16:creationId xmlns:a16="http://schemas.microsoft.com/office/drawing/2014/main" id="{2E0807B1-3B29-2343-18D7-DC1BEF699FC9}"/>
              </a:ext>
            </a:extLst>
          </p:cNvPr>
          <p:cNvCxnSpPr>
            <a:cxnSpLocks/>
          </p:cNvCxnSpPr>
          <p:nvPr/>
        </p:nvCxnSpPr>
        <p:spPr>
          <a:xfrm rot="5400000" flipH="1" flipV="1">
            <a:off x="846437" y="3775208"/>
            <a:ext cx="2110200" cy="868156"/>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矢印: 下 46">
            <a:extLst>
              <a:ext uri="{FF2B5EF4-FFF2-40B4-BE49-F238E27FC236}">
                <a16:creationId xmlns:a16="http://schemas.microsoft.com/office/drawing/2014/main" id="{A95B9EC3-B7C3-2E9F-A9F2-53AC8E971DCF}"/>
              </a:ext>
            </a:extLst>
          </p:cNvPr>
          <p:cNvSpPr/>
          <p:nvPr/>
        </p:nvSpPr>
        <p:spPr>
          <a:xfrm rot="19287207">
            <a:off x="1626073" y="3248304"/>
            <a:ext cx="245533" cy="3386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コネクタ: 曲線 49">
            <a:extLst>
              <a:ext uri="{FF2B5EF4-FFF2-40B4-BE49-F238E27FC236}">
                <a16:creationId xmlns:a16="http://schemas.microsoft.com/office/drawing/2014/main" id="{42D80320-8B4C-B4DA-48EA-B12C37C4105D}"/>
              </a:ext>
            </a:extLst>
          </p:cNvPr>
          <p:cNvCxnSpPr>
            <a:cxnSpLocks/>
          </p:cNvCxnSpPr>
          <p:nvPr/>
        </p:nvCxnSpPr>
        <p:spPr>
          <a:xfrm>
            <a:off x="3214898" y="3153177"/>
            <a:ext cx="491402" cy="338753"/>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74A490A4-8E14-EFD4-43CA-98424F6723CA}"/>
              </a:ext>
            </a:extLst>
          </p:cNvPr>
          <p:cNvSpPr txBox="1"/>
          <p:nvPr/>
        </p:nvSpPr>
        <p:spPr>
          <a:xfrm>
            <a:off x="3582787" y="3767155"/>
            <a:ext cx="793807" cy="253916"/>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木材・紙等</a:t>
            </a:r>
          </a:p>
        </p:txBody>
      </p:sp>
      <p:sp>
        <p:nvSpPr>
          <p:cNvPr id="57" name="テキスト ボックス 56">
            <a:extLst>
              <a:ext uri="{FF2B5EF4-FFF2-40B4-BE49-F238E27FC236}">
                <a16:creationId xmlns:a16="http://schemas.microsoft.com/office/drawing/2014/main" id="{B4095762-F4C4-791A-49EE-3A93B9BDFF4B}"/>
              </a:ext>
            </a:extLst>
          </p:cNvPr>
          <p:cNvSpPr txBox="1"/>
          <p:nvPr/>
        </p:nvSpPr>
        <p:spPr>
          <a:xfrm flipH="1">
            <a:off x="3032587" y="3206994"/>
            <a:ext cx="64633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加工</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精製</a:t>
            </a:r>
          </a:p>
        </p:txBody>
      </p:sp>
      <p:sp>
        <p:nvSpPr>
          <p:cNvPr id="58" name="フリーフォーム: 図形 57">
            <a:extLst>
              <a:ext uri="{FF2B5EF4-FFF2-40B4-BE49-F238E27FC236}">
                <a16:creationId xmlns:a16="http://schemas.microsoft.com/office/drawing/2014/main" id="{D0A568D8-2456-58C1-AF41-41BCA6FC3D23}"/>
              </a:ext>
            </a:extLst>
          </p:cNvPr>
          <p:cNvSpPr/>
          <p:nvPr/>
        </p:nvSpPr>
        <p:spPr>
          <a:xfrm>
            <a:off x="4352891" y="3494853"/>
            <a:ext cx="646331" cy="1769533"/>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8411">
                <a:moveTo>
                  <a:pt x="0" y="0"/>
                </a:moveTo>
                <a:cubicBezTo>
                  <a:pt x="219428" y="119238"/>
                  <a:pt x="245534" y="210256"/>
                  <a:pt x="330201" y="508001"/>
                </a:cubicBezTo>
                <a:cubicBezTo>
                  <a:pt x="414868" y="805746"/>
                  <a:pt x="448734" y="1521179"/>
                  <a:pt x="508001" y="1786468"/>
                </a:cubicBezTo>
                <a:cubicBezTo>
                  <a:pt x="567268" y="2051757"/>
                  <a:pt x="632180" y="2024945"/>
                  <a:pt x="685802" y="2099734"/>
                </a:cubicBezTo>
                <a:cubicBezTo>
                  <a:pt x="739424" y="2174523"/>
                  <a:pt x="814212" y="2255662"/>
                  <a:pt x="829734" y="2235201"/>
                </a:cubicBezTo>
              </a:path>
            </a:pathLst>
          </a:custGeom>
          <a:noFill/>
          <a:ln w="28575">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575DDDF3-EC74-83BC-0484-BB406AAE6CF4}"/>
              </a:ext>
            </a:extLst>
          </p:cNvPr>
          <p:cNvSpPr txBox="1"/>
          <p:nvPr/>
        </p:nvSpPr>
        <p:spPr>
          <a:xfrm>
            <a:off x="4680897" y="5264386"/>
            <a:ext cx="595035" cy="369332"/>
          </a:xfrm>
          <a:prstGeom prst="rect">
            <a:avLst/>
          </a:prstGeom>
          <a:noFill/>
        </p:spPr>
        <p:txBody>
          <a:bodyPr wrap="none" rtlCol="0">
            <a:spAutoFit/>
          </a:bodyPr>
          <a:lstStyle/>
          <a:p>
            <a:r>
              <a:rPr kumimoji="1" lang="en-US" altLang="ja-JP" dirty="0"/>
              <a:t>CO</a:t>
            </a:r>
            <a:r>
              <a:rPr kumimoji="1" lang="en-US" altLang="ja-JP" baseline="-25000" dirty="0"/>
              <a:t>2</a:t>
            </a:r>
            <a:endParaRPr kumimoji="1" lang="ja-JP" altLang="en-US" baseline="-25000" dirty="0"/>
          </a:p>
        </p:txBody>
      </p:sp>
      <p:sp>
        <p:nvSpPr>
          <p:cNvPr id="73" name="テキスト ボックス 72">
            <a:extLst>
              <a:ext uri="{FF2B5EF4-FFF2-40B4-BE49-F238E27FC236}">
                <a16:creationId xmlns:a16="http://schemas.microsoft.com/office/drawing/2014/main" id="{181E5283-65EE-4871-791E-27A3AE2F4211}"/>
              </a:ext>
            </a:extLst>
          </p:cNvPr>
          <p:cNvSpPr txBox="1"/>
          <p:nvPr/>
        </p:nvSpPr>
        <p:spPr>
          <a:xfrm>
            <a:off x="5222271" y="5264386"/>
            <a:ext cx="595035" cy="369332"/>
          </a:xfrm>
          <a:prstGeom prst="rect">
            <a:avLst/>
          </a:prstGeom>
          <a:noFill/>
        </p:spPr>
        <p:txBody>
          <a:bodyPr wrap="none" rtlCol="0">
            <a:spAutoFit/>
          </a:bodyPr>
          <a:lstStyle/>
          <a:p>
            <a:r>
              <a:rPr kumimoji="1" lang="en-US" altLang="ja-JP" dirty="0"/>
              <a:t>CO</a:t>
            </a:r>
            <a:r>
              <a:rPr kumimoji="1" lang="en-US" altLang="ja-JP" baseline="-25000" dirty="0"/>
              <a:t>2</a:t>
            </a:r>
            <a:endParaRPr kumimoji="1" lang="ja-JP" altLang="en-US" baseline="-25000" dirty="0"/>
          </a:p>
        </p:txBody>
      </p:sp>
      <p:sp>
        <p:nvSpPr>
          <p:cNvPr id="75" name="フリーフォーム: 図形 74">
            <a:extLst>
              <a:ext uri="{FF2B5EF4-FFF2-40B4-BE49-F238E27FC236}">
                <a16:creationId xmlns:a16="http://schemas.microsoft.com/office/drawing/2014/main" id="{D718EF5A-2070-D553-CC92-8DF9C599A5B0}"/>
              </a:ext>
            </a:extLst>
          </p:cNvPr>
          <p:cNvSpPr/>
          <p:nvPr/>
        </p:nvSpPr>
        <p:spPr>
          <a:xfrm flipV="1">
            <a:off x="3221356" y="1682858"/>
            <a:ext cx="2794634" cy="1383890"/>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 name="connsiteX0" fmla="*/ 0 w 829734"/>
              <a:gd name="connsiteY0" fmla="*/ 0 h 2239191"/>
              <a:gd name="connsiteX1" fmla="*/ 330201 w 829734"/>
              <a:gd name="connsiteY1" fmla="*/ 508001 h 2239191"/>
              <a:gd name="connsiteX2" fmla="*/ 508001 w 829734"/>
              <a:gd name="connsiteY2" fmla="*/ 1786468 h 2239191"/>
              <a:gd name="connsiteX3" fmla="*/ 627732 w 829734"/>
              <a:gd name="connsiteY3" fmla="*/ 2119666 h 2239191"/>
              <a:gd name="connsiteX4" fmla="*/ 829734 w 829734"/>
              <a:gd name="connsiteY4" fmla="*/ 2235201 h 223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9191">
                <a:moveTo>
                  <a:pt x="0" y="0"/>
                </a:moveTo>
                <a:cubicBezTo>
                  <a:pt x="219428" y="119238"/>
                  <a:pt x="245534" y="210256"/>
                  <a:pt x="330201" y="508001"/>
                </a:cubicBezTo>
                <a:cubicBezTo>
                  <a:pt x="414868" y="805746"/>
                  <a:pt x="458413" y="1517857"/>
                  <a:pt x="508001" y="1786468"/>
                </a:cubicBezTo>
                <a:cubicBezTo>
                  <a:pt x="557589" y="2055079"/>
                  <a:pt x="574110" y="2044877"/>
                  <a:pt x="627732" y="2119666"/>
                </a:cubicBezTo>
                <a:cubicBezTo>
                  <a:pt x="681354" y="2194455"/>
                  <a:pt x="814212" y="2255662"/>
                  <a:pt x="829734" y="2235201"/>
                </a:cubicBezTo>
              </a:path>
            </a:pathLst>
          </a:custGeom>
          <a:noFill/>
          <a:ln w="28575">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矢印: 下 76">
            <a:extLst>
              <a:ext uri="{FF2B5EF4-FFF2-40B4-BE49-F238E27FC236}">
                <a16:creationId xmlns:a16="http://schemas.microsoft.com/office/drawing/2014/main" id="{AE43B4E7-34ED-6416-9CFE-8338CB718C22}"/>
              </a:ext>
            </a:extLst>
          </p:cNvPr>
          <p:cNvSpPr/>
          <p:nvPr/>
        </p:nvSpPr>
        <p:spPr>
          <a:xfrm rot="19287207">
            <a:off x="4296766" y="2197620"/>
            <a:ext cx="245533" cy="3386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56F49F0E-7059-D28F-22D3-55F0D6750BC7}"/>
              </a:ext>
            </a:extLst>
          </p:cNvPr>
          <p:cNvSpPr txBox="1"/>
          <p:nvPr/>
        </p:nvSpPr>
        <p:spPr>
          <a:xfrm>
            <a:off x="836025" y="3769179"/>
            <a:ext cx="877163" cy="369332"/>
          </a:xfrm>
          <a:prstGeom prst="rect">
            <a:avLst/>
          </a:prstGeom>
          <a:noFill/>
        </p:spPr>
        <p:txBody>
          <a:bodyPr wrap="none" rtlCol="0">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光合成</a:t>
            </a:r>
          </a:p>
        </p:txBody>
      </p:sp>
      <p:sp>
        <p:nvSpPr>
          <p:cNvPr id="80" name="テキスト ボックス 79">
            <a:extLst>
              <a:ext uri="{FF2B5EF4-FFF2-40B4-BE49-F238E27FC236}">
                <a16:creationId xmlns:a16="http://schemas.microsoft.com/office/drawing/2014/main" id="{268358C7-158D-9CDE-C3FF-D98AF934DD83}"/>
              </a:ext>
            </a:extLst>
          </p:cNvPr>
          <p:cNvSpPr txBox="1"/>
          <p:nvPr/>
        </p:nvSpPr>
        <p:spPr>
          <a:xfrm>
            <a:off x="5793771" y="3675726"/>
            <a:ext cx="748923" cy="646331"/>
          </a:xfrm>
          <a:prstGeom prst="rect">
            <a:avLst/>
          </a:prstGeom>
          <a:noFill/>
        </p:spPr>
        <p:txBody>
          <a:bodyPr wrap="none" rtlCol="0">
            <a:spAutoFit/>
          </a:bodyPr>
          <a:lstStyle/>
          <a:p>
            <a:pPr algn="ctr"/>
            <a:r>
              <a:rPr kumimoji="1" lang="en-US" altLang="ja-JP" sz="1400" dirty="0">
                <a:solidFill>
                  <a:srgbClr val="FF0000"/>
                </a:solidFill>
                <a:latin typeface="Meiryo UI" panose="020B0604030504040204" pitchFamily="50" charset="-128"/>
                <a:ea typeface="Meiryo UI" panose="020B0604030504040204" pitchFamily="50" charset="-128"/>
              </a:rPr>
              <a:t>CCU</a:t>
            </a:r>
          </a:p>
          <a:p>
            <a:pPr algn="ctr"/>
            <a:r>
              <a:rPr lang="en-US" altLang="ja-JP" sz="1100" dirty="0">
                <a:solidFill>
                  <a:srgbClr val="FF0000"/>
                </a:solidFill>
                <a:latin typeface="Meiryo UI" panose="020B0604030504040204" pitchFamily="50" charset="-128"/>
                <a:ea typeface="Meiryo UI" panose="020B0604030504040204" pitchFamily="50" charset="-128"/>
              </a:rPr>
              <a:t>CO</a:t>
            </a:r>
            <a:r>
              <a:rPr lang="en-US" altLang="ja-JP" sz="1100" baseline="-25000" dirty="0">
                <a:solidFill>
                  <a:srgbClr val="FF0000"/>
                </a:solidFill>
                <a:latin typeface="Meiryo UI" panose="020B0604030504040204" pitchFamily="50" charset="-128"/>
                <a:ea typeface="Meiryo UI" panose="020B0604030504040204" pitchFamily="50" charset="-128"/>
              </a:rPr>
              <a:t>2</a:t>
            </a:r>
          </a:p>
          <a:p>
            <a:pPr algn="ctr"/>
            <a:r>
              <a:rPr lang="ja-JP" altLang="en-US" sz="1100" dirty="0">
                <a:solidFill>
                  <a:srgbClr val="FF0000"/>
                </a:solidFill>
                <a:latin typeface="Meiryo UI" panose="020B0604030504040204" pitchFamily="50" charset="-128"/>
                <a:ea typeface="Meiryo UI" panose="020B0604030504040204" pitchFamily="50" charset="-128"/>
              </a:rPr>
              <a:t>回収</a:t>
            </a:r>
            <a:r>
              <a:rPr kumimoji="1" lang="ja-JP" altLang="en-US" sz="1100" dirty="0">
                <a:solidFill>
                  <a:srgbClr val="FF0000"/>
                </a:solidFill>
                <a:latin typeface="Meiryo UI" panose="020B0604030504040204" pitchFamily="50" charset="-128"/>
                <a:ea typeface="Meiryo UI" panose="020B0604030504040204" pitchFamily="50" charset="-128"/>
              </a:rPr>
              <a:t>利用</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81" name="フリーフォーム: 図形 80">
            <a:extLst>
              <a:ext uri="{FF2B5EF4-FFF2-40B4-BE49-F238E27FC236}">
                <a16:creationId xmlns:a16="http://schemas.microsoft.com/office/drawing/2014/main" id="{F4FC730F-CE66-9796-1BA6-CB19888F6852}"/>
              </a:ext>
            </a:extLst>
          </p:cNvPr>
          <p:cNvSpPr/>
          <p:nvPr/>
        </p:nvSpPr>
        <p:spPr>
          <a:xfrm>
            <a:off x="8819413" y="1465453"/>
            <a:ext cx="1080000" cy="4028524"/>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 name="connsiteX0" fmla="*/ 0 w 829734"/>
              <a:gd name="connsiteY0" fmla="*/ 0 h 2239191"/>
              <a:gd name="connsiteX1" fmla="*/ 330201 w 829734"/>
              <a:gd name="connsiteY1" fmla="*/ 508001 h 2239191"/>
              <a:gd name="connsiteX2" fmla="*/ 508001 w 829734"/>
              <a:gd name="connsiteY2" fmla="*/ 1786468 h 2239191"/>
              <a:gd name="connsiteX3" fmla="*/ 627732 w 829734"/>
              <a:gd name="connsiteY3" fmla="*/ 2119666 h 2239191"/>
              <a:gd name="connsiteX4" fmla="*/ 829734 w 829734"/>
              <a:gd name="connsiteY4" fmla="*/ 2235201 h 223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9191">
                <a:moveTo>
                  <a:pt x="0" y="0"/>
                </a:moveTo>
                <a:cubicBezTo>
                  <a:pt x="219428" y="119238"/>
                  <a:pt x="245534" y="210256"/>
                  <a:pt x="330201" y="508001"/>
                </a:cubicBezTo>
                <a:cubicBezTo>
                  <a:pt x="414868" y="805746"/>
                  <a:pt x="458413" y="1517857"/>
                  <a:pt x="508001" y="1786468"/>
                </a:cubicBezTo>
                <a:cubicBezTo>
                  <a:pt x="557589" y="2055079"/>
                  <a:pt x="574110" y="2044877"/>
                  <a:pt x="627732" y="2119666"/>
                </a:cubicBezTo>
                <a:cubicBezTo>
                  <a:pt x="681354" y="2194455"/>
                  <a:pt x="814212" y="2255662"/>
                  <a:pt x="829734" y="2235201"/>
                </a:cubicBezTo>
              </a:path>
            </a:pathLst>
          </a:custGeom>
          <a:noFill/>
          <a:ln w="28575">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D4875A39-A035-D4C4-50BC-CBF821133CC8}"/>
              </a:ext>
            </a:extLst>
          </p:cNvPr>
          <p:cNvSpPr txBox="1"/>
          <p:nvPr/>
        </p:nvSpPr>
        <p:spPr>
          <a:xfrm>
            <a:off x="10038351" y="5352022"/>
            <a:ext cx="595035" cy="369332"/>
          </a:xfrm>
          <a:prstGeom prst="rect">
            <a:avLst/>
          </a:prstGeom>
          <a:noFill/>
        </p:spPr>
        <p:txBody>
          <a:bodyPr wrap="none" rtlCol="0">
            <a:spAutoFit/>
          </a:bodyPr>
          <a:lstStyle/>
          <a:p>
            <a:r>
              <a:rPr kumimoji="1" lang="en-US" altLang="ja-JP" dirty="0"/>
              <a:t>CO</a:t>
            </a:r>
            <a:r>
              <a:rPr kumimoji="1" lang="en-US" altLang="ja-JP" baseline="-25000" dirty="0"/>
              <a:t>2</a:t>
            </a:r>
            <a:endParaRPr kumimoji="1" lang="ja-JP" altLang="en-US" baseline="-25000" dirty="0"/>
          </a:p>
        </p:txBody>
      </p:sp>
      <p:sp>
        <p:nvSpPr>
          <p:cNvPr id="2" name="テキスト ボックス 1">
            <a:extLst>
              <a:ext uri="{FF2B5EF4-FFF2-40B4-BE49-F238E27FC236}">
                <a16:creationId xmlns:a16="http://schemas.microsoft.com/office/drawing/2014/main" id="{354A0F35-5C6D-257B-E627-B57DCA83F3D8}"/>
              </a:ext>
            </a:extLst>
          </p:cNvPr>
          <p:cNvSpPr txBox="1"/>
          <p:nvPr/>
        </p:nvSpPr>
        <p:spPr>
          <a:xfrm>
            <a:off x="5832837" y="867668"/>
            <a:ext cx="1172116" cy="430887"/>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エネルギー</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（人為的投入）</a:t>
            </a:r>
          </a:p>
        </p:txBody>
      </p:sp>
      <p:pic>
        <p:nvPicPr>
          <p:cNvPr id="3" name="図 2">
            <a:extLst>
              <a:ext uri="{FF2B5EF4-FFF2-40B4-BE49-F238E27FC236}">
                <a16:creationId xmlns:a16="http://schemas.microsoft.com/office/drawing/2014/main" id="{0F85C21C-636C-A614-F078-B5A886A6B14E}"/>
              </a:ext>
            </a:extLst>
          </p:cNvPr>
          <p:cNvPicPr>
            <a:picLocks noChangeAspect="1"/>
          </p:cNvPicPr>
          <p:nvPr/>
        </p:nvPicPr>
        <p:blipFill>
          <a:blip r:embed="rId3"/>
          <a:stretch>
            <a:fillRect/>
          </a:stretch>
        </p:blipFill>
        <p:spPr>
          <a:xfrm>
            <a:off x="7711328" y="931895"/>
            <a:ext cx="1019568" cy="1067113"/>
          </a:xfrm>
          <a:prstGeom prst="rect">
            <a:avLst/>
          </a:prstGeom>
        </p:spPr>
      </p:pic>
      <p:pic>
        <p:nvPicPr>
          <p:cNvPr id="4" name="図 3">
            <a:extLst>
              <a:ext uri="{FF2B5EF4-FFF2-40B4-BE49-F238E27FC236}">
                <a16:creationId xmlns:a16="http://schemas.microsoft.com/office/drawing/2014/main" id="{1FF2F36A-EF68-3BBB-88F2-552A08B622B5}"/>
              </a:ext>
            </a:extLst>
          </p:cNvPr>
          <p:cNvPicPr>
            <a:picLocks noChangeAspect="1"/>
          </p:cNvPicPr>
          <p:nvPr/>
        </p:nvPicPr>
        <p:blipFill>
          <a:blip r:embed="rId4"/>
          <a:stretch>
            <a:fillRect/>
          </a:stretch>
        </p:blipFill>
        <p:spPr>
          <a:xfrm>
            <a:off x="3578897" y="3172855"/>
            <a:ext cx="486949" cy="370865"/>
          </a:xfrm>
          <a:prstGeom prst="rect">
            <a:avLst/>
          </a:prstGeom>
        </p:spPr>
      </p:pic>
      <p:pic>
        <p:nvPicPr>
          <p:cNvPr id="5" name="グラフィックス 4" descr="スクロール 枠線">
            <a:extLst>
              <a:ext uri="{FF2B5EF4-FFF2-40B4-BE49-F238E27FC236}">
                <a16:creationId xmlns:a16="http://schemas.microsoft.com/office/drawing/2014/main" id="{BB3D6EE5-F5A1-A7BC-38DC-2837812CD5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3852" y="3451051"/>
            <a:ext cx="291350" cy="291350"/>
          </a:xfrm>
          <a:prstGeom prst="rect">
            <a:avLst/>
          </a:prstGeom>
        </p:spPr>
      </p:pic>
      <p:sp>
        <p:nvSpPr>
          <p:cNvPr id="6" name="テキスト ボックス 5">
            <a:extLst>
              <a:ext uri="{FF2B5EF4-FFF2-40B4-BE49-F238E27FC236}">
                <a16:creationId xmlns:a16="http://schemas.microsoft.com/office/drawing/2014/main" id="{3A33A9B6-90A0-AD94-1C88-3EDE8C2D64EF}"/>
              </a:ext>
            </a:extLst>
          </p:cNvPr>
          <p:cNvSpPr txBox="1"/>
          <p:nvPr/>
        </p:nvSpPr>
        <p:spPr>
          <a:xfrm flipH="1">
            <a:off x="4752256" y="4379619"/>
            <a:ext cx="837005"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焼却</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生分解</a:t>
            </a:r>
          </a:p>
        </p:txBody>
      </p:sp>
      <p:pic>
        <p:nvPicPr>
          <p:cNvPr id="100" name="図 99">
            <a:extLst>
              <a:ext uri="{FF2B5EF4-FFF2-40B4-BE49-F238E27FC236}">
                <a16:creationId xmlns:a16="http://schemas.microsoft.com/office/drawing/2014/main" id="{0F1B065C-CEF0-C684-8472-8EFDC320C8A9}"/>
              </a:ext>
            </a:extLst>
          </p:cNvPr>
          <p:cNvPicPr>
            <a:picLocks noChangeAspect="1"/>
          </p:cNvPicPr>
          <p:nvPr/>
        </p:nvPicPr>
        <p:blipFill>
          <a:blip r:embed="rId7"/>
          <a:stretch>
            <a:fillRect/>
          </a:stretch>
        </p:blipFill>
        <p:spPr>
          <a:xfrm>
            <a:off x="5997102" y="1290653"/>
            <a:ext cx="532727" cy="892008"/>
          </a:xfrm>
          <a:prstGeom prst="rect">
            <a:avLst/>
          </a:prstGeom>
        </p:spPr>
      </p:pic>
      <p:sp>
        <p:nvSpPr>
          <p:cNvPr id="101" name="フリーフォーム: 図形 100">
            <a:extLst>
              <a:ext uri="{FF2B5EF4-FFF2-40B4-BE49-F238E27FC236}">
                <a16:creationId xmlns:a16="http://schemas.microsoft.com/office/drawing/2014/main" id="{388AD7BC-299E-F4FC-6AA1-A3CB9EDC7F6D}"/>
              </a:ext>
            </a:extLst>
          </p:cNvPr>
          <p:cNvSpPr/>
          <p:nvPr/>
        </p:nvSpPr>
        <p:spPr>
          <a:xfrm>
            <a:off x="3421202" y="3584866"/>
            <a:ext cx="1108315" cy="791829"/>
          </a:xfrm>
          <a:custGeom>
            <a:avLst/>
            <a:gdLst>
              <a:gd name="connsiteX0" fmla="*/ 982847 w 1108315"/>
              <a:gd name="connsiteY0" fmla="*/ 105747 h 624762"/>
              <a:gd name="connsiteX1" fmla="*/ 1107255 w 1108315"/>
              <a:gd name="connsiteY1" fmla="*/ 323461 h 624762"/>
              <a:gd name="connsiteX2" fmla="*/ 920643 w 1108315"/>
              <a:gd name="connsiteY2" fmla="*/ 590938 h 624762"/>
              <a:gd name="connsiteX3" fmla="*/ 186635 w 1108315"/>
              <a:gd name="connsiteY3" fmla="*/ 590938 h 624762"/>
              <a:gd name="connsiteX4" fmla="*/ 22 w 1108315"/>
              <a:gd name="connsiteY4" fmla="*/ 317240 h 624762"/>
              <a:gd name="connsiteX5" fmla="*/ 192855 w 1108315"/>
              <a:gd name="connsiteY5" fmla="*/ 0 h 62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315" h="624762">
                <a:moveTo>
                  <a:pt x="982847" y="105747"/>
                </a:moveTo>
                <a:cubicBezTo>
                  <a:pt x="1050234" y="174171"/>
                  <a:pt x="1117622" y="242596"/>
                  <a:pt x="1107255" y="323461"/>
                </a:cubicBezTo>
                <a:cubicBezTo>
                  <a:pt x="1096888" y="404326"/>
                  <a:pt x="1074080" y="546358"/>
                  <a:pt x="920643" y="590938"/>
                </a:cubicBezTo>
                <a:cubicBezTo>
                  <a:pt x="767206" y="635518"/>
                  <a:pt x="340072" y="636554"/>
                  <a:pt x="186635" y="590938"/>
                </a:cubicBezTo>
                <a:cubicBezTo>
                  <a:pt x="33198" y="545322"/>
                  <a:pt x="-1015" y="415730"/>
                  <a:pt x="22" y="317240"/>
                </a:cubicBezTo>
                <a:cubicBezTo>
                  <a:pt x="1059" y="218750"/>
                  <a:pt x="96957" y="109375"/>
                  <a:pt x="192855" y="0"/>
                </a:cubicBezTo>
              </a:path>
            </a:pathLst>
          </a:custGeom>
          <a:noFill/>
          <a:ln w="38100">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DDEB08BC-DEBF-1A08-FC2C-20A4F8D283A3}"/>
              </a:ext>
            </a:extLst>
          </p:cNvPr>
          <p:cNvSpPr txBox="1"/>
          <p:nvPr/>
        </p:nvSpPr>
        <p:spPr>
          <a:xfrm>
            <a:off x="6032742" y="2182661"/>
            <a:ext cx="1186543" cy="461665"/>
          </a:xfrm>
          <a:prstGeom prst="rect">
            <a:avLst/>
          </a:prstGeom>
          <a:noFill/>
        </p:spPr>
        <p:txBody>
          <a:bodyPr wrap="non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化学品モノマー</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（エチレンなど）</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103" name="テキスト ボックス 102">
            <a:extLst>
              <a:ext uri="{FF2B5EF4-FFF2-40B4-BE49-F238E27FC236}">
                <a16:creationId xmlns:a16="http://schemas.microsoft.com/office/drawing/2014/main" id="{4295EABB-DA8E-DE2F-BFE7-FDC8CFA4E7F0}"/>
              </a:ext>
            </a:extLst>
          </p:cNvPr>
          <p:cNvSpPr txBox="1"/>
          <p:nvPr/>
        </p:nvSpPr>
        <p:spPr>
          <a:xfrm>
            <a:off x="3651733" y="4379619"/>
            <a:ext cx="748923" cy="461665"/>
          </a:xfrm>
          <a:prstGeom prst="rect">
            <a:avLst/>
          </a:prstGeom>
          <a:noFill/>
        </p:spPr>
        <p:txBody>
          <a:bodyPr wrap="none" rtlCol="0">
            <a:spAutoFit/>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マテリアル</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リサイクル</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04" name="フリーフォーム: 図形 103">
            <a:extLst>
              <a:ext uri="{FF2B5EF4-FFF2-40B4-BE49-F238E27FC236}">
                <a16:creationId xmlns:a16="http://schemas.microsoft.com/office/drawing/2014/main" id="{BE0C3C11-5300-B8EE-3F66-B829054A0776}"/>
              </a:ext>
            </a:extLst>
          </p:cNvPr>
          <p:cNvSpPr/>
          <p:nvPr/>
        </p:nvSpPr>
        <p:spPr>
          <a:xfrm flipV="1">
            <a:off x="6619873" y="1214608"/>
            <a:ext cx="1016625" cy="501688"/>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 name="connsiteX0" fmla="*/ 0 w 829734"/>
              <a:gd name="connsiteY0" fmla="*/ 0 h 2239191"/>
              <a:gd name="connsiteX1" fmla="*/ 330201 w 829734"/>
              <a:gd name="connsiteY1" fmla="*/ 508001 h 2239191"/>
              <a:gd name="connsiteX2" fmla="*/ 508001 w 829734"/>
              <a:gd name="connsiteY2" fmla="*/ 1786468 h 2239191"/>
              <a:gd name="connsiteX3" fmla="*/ 627732 w 829734"/>
              <a:gd name="connsiteY3" fmla="*/ 2119666 h 2239191"/>
              <a:gd name="connsiteX4" fmla="*/ 829734 w 829734"/>
              <a:gd name="connsiteY4" fmla="*/ 2235201 h 223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9191">
                <a:moveTo>
                  <a:pt x="0" y="0"/>
                </a:moveTo>
                <a:cubicBezTo>
                  <a:pt x="219428" y="119238"/>
                  <a:pt x="245534" y="210256"/>
                  <a:pt x="330201" y="508001"/>
                </a:cubicBezTo>
                <a:cubicBezTo>
                  <a:pt x="414868" y="805746"/>
                  <a:pt x="458413" y="1517857"/>
                  <a:pt x="508001" y="1786468"/>
                </a:cubicBezTo>
                <a:cubicBezTo>
                  <a:pt x="557589" y="2055079"/>
                  <a:pt x="574110" y="2044877"/>
                  <a:pt x="627732" y="2119666"/>
                </a:cubicBezTo>
                <a:cubicBezTo>
                  <a:pt x="681354" y="2194455"/>
                  <a:pt x="814212" y="2255662"/>
                  <a:pt x="829734" y="2235201"/>
                </a:cubicBezTo>
              </a:path>
            </a:pathLst>
          </a:custGeom>
          <a:noFill/>
          <a:ln w="28575">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B86F8B41-0937-D474-9D92-C0DBD76C938A}"/>
              </a:ext>
            </a:extLst>
          </p:cNvPr>
          <p:cNvSpPr txBox="1"/>
          <p:nvPr/>
        </p:nvSpPr>
        <p:spPr>
          <a:xfrm flipH="1">
            <a:off x="4985919" y="1890273"/>
            <a:ext cx="591641"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反応</a:t>
            </a:r>
            <a:r>
              <a:rPr kumimoji="1" lang="ja-JP" altLang="en-US" sz="1100" dirty="0">
                <a:latin typeface="Meiryo UI" panose="020B0604030504040204" pitchFamily="50" charset="-128"/>
                <a:ea typeface="Meiryo UI" panose="020B0604030504040204" pitchFamily="50" charset="-128"/>
              </a:rPr>
              <a:t>精製</a:t>
            </a:r>
          </a:p>
        </p:txBody>
      </p:sp>
      <p:sp>
        <p:nvSpPr>
          <p:cNvPr id="107" name="矢印: 下 106">
            <a:extLst>
              <a:ext uri="{FF2B5EF4-FFF2-40B4-BE49-F238E27FC236}">
                <a16:creationId xmlns:a16="http://schemas.microsoft.com/office/drawing/2014/main" id="{1A4A96D1-639E-E347-847D-CDD128F7DEA8}"/>
              </a:ext>
            </a:extLst>
          </p:cNvPr>
          <p:cNvSpPr/>
          <p:nvPr/>
        </p:nvSpPr>
        <p:spPr>
          <a:xfrm rot="19287207">
            <a:off x="6900001" y="1180590"/>
            <a:ext cx="245533" cy="3386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図形 107">
            <a:extLst>
              <a:ext uri="{FF2B5EF4-FFF2-40B4-BE49-F238E27FC236}">
                <a16:creationId xmlns:a16="http://schemas.microsoft.com/office/drawing/2014/main" id="{DB7FBE87-DCD3-DF25-A445-54FCDF6C5D6C}"/>
              </a:ext>
            </a:extLst>
          </p:cNvPr>
          <p:cNvSpPr/>
          <p:nvPr/>
        </p:nvSpPr>
        <p:spPr>
          <a:xfrm flipV="1">
            <a:off x="5617708" y="1835258"/>
            <a:ext cx="473111" cy="3516764"/>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 name="connsiteX0" fmla="*/ 0 w 829734"/>
              <a:gd name="connsiteY0" fmla="*/ 0 h 2239191"/>
              <a:gd name="connsiteX1" fmla="*/ 330201 w 829734"/>
              <a:gd name="connsiteY1" fmla="*/ 508001 h 2239191"/>
              <a:gd name="connsiteX2" fmla="*/ 508001 w 829734"/>
              <a:gd name="connsiteY2" fmla="*/ 1786468 h 2239191"/>
              <a:gd name="connsiteX3" fmla="*/ 627732 w 829734"/>
              <a:gd name="connsiteY3" fmla="*/ 2119666 h 2239191"/>
              <a:gd name="connsiteX4" fmla="*/ 829734 w 829734"/>
              <a:gd name="connsiteY4" fmla="*/ 2235201 h 223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9191">
                <a:moveTo>
                  <a:pt x="0" y="0"/>
                </a:moveTo>
                <a:cubicBezTo>
                  <a:pt x="219428" y="119238"/>
                  <a:pt x="245534" y="210256"/>
                  <a:pt x="330201" y="508001"/>
                </a:cubicBezTo>
                <a:cubicBezTo>
                  <a:pt x="414868" y="805746"/>
                  <a:pt x="458413" y="1517857"/>
                  <a:pt x="508001" y="1786468"/>
                </a:cubicBezTo>
                <a:cubicBezTo>
                  <a:pt x="557589" y="2055079"/>
                  <a:pt x="574110" y="2044877"/>
                  <a:pt x="627732" y="2119666"/>
                </a:cubicBezTo>
                <a:cubicBezTo>
                  <a:pt x="681354" y="2194455"/>
                  <a:pt x="814212" y="2255662"/>
                  <a:pt x="829734" y="2235201"/>
                </a:cubicBezTo>
              </a:path>
            </a:pathLst>
          </a:custGeom>
          <a:noFill/>
          <a:ln w="9525">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8CE1D76C-8E5F-8212-5750-FF0AC0A51D2F}"/>
              </a:ext>
            </a:extLst>
          </p:cNvPr>
          <p:cNvSpPr txBox="1"/>
          <p:nvPr/>
        </p:nvSpPr>
        <p:spPr>
          <a:xfrm>
            <a:off x="3146527" y="1948838"/>
            <a:ext cx="1261884" cy="461665"/>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エネルギー</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（人為的投入）</a:t>
            </a:r>
          </a:p>
        </p:txBody>
      </p:sp>
      <p:sp>
        <p:nvSpPr>
          <p:cNvPr id="110" name="矢印: 下 109">
            <a:extLst>
              <a:ext uri="{FF2B5EF4-FFF2-40B4-BE49-F238E27FC236}">
                <a16:creationId xmlns:a16="http://schemas.microsoft.com/office/drawing/2014/main" id="{0BED7B92-8636-6171-D93A-116E662A056C}"/>
              </a:ext>
            </a:extLst>
          </p:cNvPr>
          <p:cNvSpPr/>
          <p:nvPr/>
        </p:nvSpPr>
        <p:spPr>
          <a:xfrm rot="19287207">
            <a:off x="5339890" y="3229051"/>
            <a:ext cx="454803" cy="481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F9DEDBE5-2252-569A-E7BB-104E78A94976}"/>
              </a:ext>
            </a:extLst>
          </p:cNvPr>
          <p:cNvSpPr txBox="1"/>
          <p:nvPr/>
        </p:nvSpPr>
        <p:spPr>
          <a:xfrm>
            <a:off x="4565041" y="2629957"/>
            <a:ext cx="1441420" cy="523220"/>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エネルギー</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（人為的投入）</a:t>
            </a:r>
          </a:p>
        </p:txBody>
      </p:sp>
      <p:sp>
        <p:nvSpPr>
          <p:cNvPr id="112" name="矢印: 下 111">
            <a:extLst>
              <a:ext uri="{FF2B5EF4-FFF2-40B4-BE49-F238E27FC236}">
                <a16:creationId xmlns:a16="http://schemas.microsoft.com/office/drawing/2014/main" id="{D92DBEA8-7451-9B17-B13D-4F7C92863DC0}"/>
              </a:ext>
            </a:extLst>
          </p:cNvPr>
          <p:cNvSpPr/>
          <p:nvPr/>
        </p:nvSpPr>
        <p:spPr>
          <a:xfrm rot="19287207">
            <a:off x="3159497" y="3749410"/>
            <a:ext cx="245533" cy="33866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7A5D4000-9A24-EB1C-C0E8-E64C6A1ECA33}"/>
              </a:ext>
            </a:extLst>
          </p:cNvPr>
          <p:cNvSpPr txBox="1"/>
          <p:nvPr/>
        </p:nvSpPr>
        <p:spPr>
          <a:xfrm>
            <a:off x="2166503" y="3565909"/>
            <a:ext cx="1172116" cy="430887"/>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エネルギー</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（人為的投入）</a:t>
            </a:r>
          </a:p>
        </p:txBody>
      </p:sp>
      <p:sp>
        <p:nvSpPr>
          <p:cNvPr id="114" name="フリーフォーム: 図形 113">
            <a:extLst>
              <a:ext uri="{FF2B5EF4-FFF2-40B4-BE49-F238E27FC236}">
                <a16:creationId xmlns:a16="http://schemas.microsoft.com/office/drawing/2014/main" id="{C7D11570-9101-4F1B-FDD4-7BB0F30E43DD}"/>
              </a:ext>
            </a:extLst>
          </p:cNvPr>
          <p:cNvSpPr/>
          <p:nvPr/>
        </p:nvSpPr>
        <p:spPr>
          <a:xfrm flipV="1">
            <a:off x="4217997" y="1505967"/>
            <a:ext cx="1797994" cy="256263"/>
          </a:xfrm>
          <a:custGeom>
            <a:avLst/>
            <a:gdLst>
              <a:gd name="connsiteX0" fmla="*/ 0 w 838200"/>
              <a:gd name="connsiteY0" fmla="*/ 0 h 2237233"/>
              <a:gd name="connsiteX1" fmla="*/ 270934 w 838200"/>
              <a:gd name="connsiteY1" fmla="*/ 8212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38200"/>
              <a:gd name="connsiteY0" fmla="*/ 0 h 2237233"/>
              <a:gd name="connsiteX1" fmla="*/ 338667 w 838200"/>
              <a:gd name="connsiteY1" fmla="*/ 491067 h 2237233"/>
              <a:gd name="connsiteX2" fmla="*/ 516467 w 838200"/>
              <a:gd name="connsiteY2" fmla="*/ 1769534 h 2237233"/>
              <a:gd name="connsiteX3" fmla="*/ 753534 w 838200"/>
              <a:gd name="connsiteY3" fmla="*/ 2184400 h 2237233"/>
              <a:gd name="connsiteX4" fmla="*/ 838200 w 838200"/>
              <a:gd name="connsiteY4" fmla="*/ 2218267 h 2237233"/>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54167"/>
              <a:gd name="connsiteX1" fmla="*/ 330201 w 829734"/>
              <a:gd name="connsiteY1" fmla="*/ 508001 h 2254167"/>
              <a:gd name="connsiteX2" fmla="*/ 508001 w 829734"/>
              <a:gd name="connsiteY2" fmla="*/ 1786468 h 2254167"/>
              <a:gd name="connsiteX3" fmla="*/ 745068 w 829734"/>
              <a:gd name="connsiteY3" fmla="*/ 2201334 h 2254167"/>
              <a:gd name="connsiteX4" fmla="*/ 829734 w 829734"/>
              <a:gd name="connsiteY4" fmla="*/ 2235201 h 2254167"/>
              <a:gd name="connsiteX0" fmla="*/ 0 w 829734"/>
              <a:gd name="connsiteY0" fmla="*/ 0 h 2238411"/>
              <a:gd name="connsiteX1" fmla="*/ 330201 w 829734"/>
              <a:gd name="connsiteY1" fmla="*/ 508001 h 2238411"/>
              <a:gd name="connsiteX2" fmla="*/ 508001 w 829734"/>
              <a:gd name="connsiteY2" fmla="*/ 1786468 h 2238411"/>
              <a:gd name="connsiteX3" fmla="*/ 685802 w 829734"/>
              <a:gd name="connsiteY3" fmla="*/ 2099734 h 2238411"/>
              <a:gd name="connsiteX4" fmla="*/ 829734 w 829734"/>
              <a:gd name="connsiteY4" fmla="*/ 2235201 h 2238411"/>
              <a:gd name="connsiteX0" fmla="*/ 0 w 829734"/>
              <a:gd name="connsiteY0" fmla="*/ 0 h 2239191"/>
              <a:gd name="connsiteX1" fmla="*/ 330201 w 829734"/>
              <a:gd name="connsiteY1" fmla="*/ 508001 h 2239191"/>
              <a:gd name="connsiteX2" fmla="*/ 508001 w 829734"/>
              <a:gd name="connsiteY2" fmla="*/ 1786468 h 2239191"/>
              <a:gd name="connsiteX3" fmla="*/ 627732 w 829734"/>
              <a:gd name="connsiteY3" fmla="*/ 2119666 h 2239191"/>
              <a:gd name="connsiteX4" fmla="*/ 829734 w 829734"/>
              <a:gd name="connsiteY4" fmla="*/ 2235201 h 223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4" h="2239191">
                <a:moveTo>
                  <a:pt x="0" y="0"/>
                </a:moveTo>
                <a:cubicBezTo>
                  <a:pt x="219428" y="119238"/>
                  <a:pt x="245534" y="210256"/>
                  <a:pt x="330201" y="508001"/>
                </a:cubicBezTo>
                <a:cubicBezTo>
                  <a:pt x="414868" y="805746"/>
                  <a:pt x="458413" y="1517857"/>
                  <a:pt x="508001" y="1786468"/>
                </a:cubicBezTo>
                <a:cubicBezTo>
                  <a:pt x="557589" y="2055079"/>
                  <a:pt x="574110" y="2044877"/>
                  <a:pt x="627732" y="2119666"/>
                </a:cubicBezTo>
                <a:cubicBezTo>
                  <a:pt x="681354" y="2194455"/>
                  <a:pt x="814212" y="2255662"/>
                  <a:pt x="829734" y="2235201"/>
                </a:cubicBezTo>
              </a:path>
            </a:pathLst>
          </a:custGeom>
          <a:noFill/>
          <a:ln w="12700">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83CEF3C9-1C0A-A7FB-22F2-8B755EBB5456}"/>
              </a:ext>
            </a:extLst>
          </p:cNvPr>
          <p:cNvSpPr txBox="1"/>
          <p:nvPr/>
        </p:nvSpPr>
        <p:spPr>
          <a:xfrm>
            <a:off x="2888616" y="1613001"/>
            <a:ext cx="1454244" cy="261610"/>
          </a:xfrm>
          <a:prstGeom prst="rect">
            <a:avLst/>
          </a:prstGeom>
          <a:noFill/>
        </p:spPr>
        <p:txBody>
          <a:bodyPr wrap="none" rtlCol="0">
            <a:spAutoFit/>
          </a:bodyPr>
          <a:lstStyle/>
          <a:p>
            <a:r>
              <a:rPr kumimoji="1" lang="ja-JP" altLang="en-US" sz="1100" dirty="0">
                <a:solidFill>
                  <a:schemeClr val="accent6">
                    <a:lumMod val="75000"/>
                  </a:schemeClr>
                </a:solidFill>
                <a:latin typeface="Meiryo UI" panose="020B0604030504040204" pitchFamily="50" charset="-128"/>
                <a:ea typeface="Meiryo UI" panose="020B0604030504040204" pitchFamily="50" charset="-128"/>
              </a:rPr>
              <a:t>化石資源（原油等）</a:t>
            </a:r>
          </a:p>
        </p:txBody>
      </p:sp>
      <p:sp>
        <p:nvSpPr>
          <p:cNvPr id="116" name="フリーフォーム: 図形 115">
            <a:extLst>
              <a:ext uri="{FF2B5EF4-FFF2-40B4-BE49-F238E27FC236}">
                <a16:creationId xmlns:a16="http://schemas.microsoft.com/office/drawing/2014/main" id="{8F1BFF11-D1D6-BB31-CB4D-99D237E78F45}"/>
              </a:ext>
            </a:extLst>
          </p:cNvPr>
          <p:cNvSpPr/>
          <p:nvPr/>
        </p:nvSpPr>
        <p:spPr>
          <a:xfrm>
            <a:off x="7518223" y="1469813"/>
            <a:ext cx="1341508" cy="935018"/>
          </a:xfrm>
          <a:custGeom>
            <a:avLst/>
            <a:gdLst>
              <a:gd name="connsiteX0" fmla="*/ 982847 w 1108315"/>
              <a:gd name="connsiteY0" fmla="*/ 105747 h 624762"/>
              <a:gd name="connsiteX1" fmla="*/ 1107255 w 1108315"/>
              <a:gd name="connsiteY1" fmla="*/ 323461 h 624762"/>
              <a:gd name="connsiteX2" fmla="*/ 920643 w 1108315"/>
              <a:gd name="connsiteY2" fmla="*/ 590938 h 624762"/>
              <a:gd name="connsiteX3" fmla="*/ 186635 w 1108315"/>
              <a:gd name="connsiteY3" fmla="*/ 590938 h 624762"/>
              <a:gd name="connsiteX4" fmla="*/ 22 w 1108315"/>
              <a:gd name="connsiteY4" fmla="*/ 317240 h 624762"/>
              <a:gd name="connsiteX5" fmla="*/ 192855 w 1108315"/>
              <a:gd name="connsiteY5" fmla="*/ 0 h 624762"/>
              <a:gd name="connsiteX0" fmla="*/ 982847 w 1108315"/>
              <a:gd name="connsiteY0" fmla="*/ 75417 h 594432"/>
              <a:gd name="connsiteX1" fmla="*/ 1107255 w 1108315"/>
              <a:gd name="connsiteY1" fmla="*/ 293131 h 594432"/>
              <a:gd name="connsiteX2" fmla="*/ 920643 w 1108315"/>
              <a:gd name="connsiteY2" fmla="*/ 560608 h 594432"/>
              <a:gd name="connsiteX3" fmla="*/ 186635 w 1108315"/>
              <a:gd name="connsiteY3" fmla="*/ 560608 h 594432"/>
              <a:gd name="connsiteX4" fmla="*/ 22 w 1108315"/>
              <a:gd name="connsiteY4" fmla="*/ 286910 h 594432"/>
              <a:gd name="connsiteX5" fmla="*/ 146871 w 1108315"/>
              <a:gd name="connsiteY5" fmla="*/ 0 h 59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315" h="594432">
                <a:moveTo>
                  <a:pt x="982847" y="75417"/>
                </a:moveTo>
                <a:cubicBezTo>
                  <a:pt x="1050234" y="143841"/>
                  <a:pt x="1117622" y="212266"/>
                  <a:pt x="1107255" y="293131"/>
                </a:cubicBezTo>
                <a:cubicBezTo>
                  <a:pt x="1096888" y="373996"/>
                  <a:pt x="1074080" y="516028"/>
                  <a:pt x="920643" y="560608"/>
                </a:cubicBezTo>
                <a:cubicBezTo>
                  <a:pt x="767206" y="605188"/>
                  <a:pt x="340072" y="606224"/>
                  <a:pt x="186635" y="560608"/>
                </a:cubicBezTo>
                <a:cubicBezTo>
                  <a:pt x="33198" y="514992"/>
                  <a:pt x="-1015" y="385400"/>
                  <a:pt x="22" y="286910"/>
                </a:cubicBezTo>
                <a:cubicBezTo>
                  <a:pt x="1059" y="188420"/>
                  <a:pt x="50973" y="109375"/>
                  <a:pt x="146871" y="0"/>
                </a:cubicBezTo>
              </a:path>
            </a:pathLst>
          </a:custGeom>
          <a:noFill/>
          <a:ln w="38100">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6C5A315F-6EE2-1401-2306-804696888968}"/>
              </a:ext>
            </a:extLst>
          </p:cNvPr>
          <p:cNvSpPr txBox="1"/>
          <p:nvPr/>
        </p:nvSpPr>
        <p:spPr>
          <a:xfrm flipH="1">
            <a:off x="7070948" y="1479717"/>
            <a:ext cx="591641"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反応</a:t>
            </a:r>
            <a:r>
              <a:rPr kumimoji="1" lang="ja-JP" altLang="en-US" sz="1100" dirty="0">
                <a:latin typeface="Meiryo UI" panose="020B0604030504040204" pitchFamily="50" charset="-128"/>
                <a:ea typeface="Meiryo UI" panose="020B0604030504040204" pitchFamily="50" charset="-128"/>
              </a:rPr>
              <a:t>精製</a:t>
            </a:r>
          </a:p>
        </p:txBody>
      </p:sp>
      <p:sp>
        <p:nvSpPr>
          <p:cNvPr id="118" name="テキスト ボックス 117">
            <a:extLst>
              <a:ext uri="{FF2B5EF4-FFF2-40B4-BE49-F238E27FC236}">
                <a16:creationId xmlns:a16="http://schemas.microsoft.com/office/drawing/2014/main" id="{253014FA-D8F4-BC20-93AF-4A505DE37ACF}"/>
              </a:ext>
            </a:extLst>
          </p:cNvPr>
          <p:cNvSpPr txBox="1"/>
          <p:nvPr/>
        </p:nvSpPr>
        <p:spPr>
          <a:xfrm>
            <a:off x="7869924" y="1951828"/>
            <a:ext cx="748923" cy="461665"/>
          </a:xfrm>
          <a:prstGeom prst="rect">
            <a:avLst/>
          </a:prstGeom>
          <a:noFill/>
        </p:spPr>
        <p:txBody>
          <a:bodyPr wrap="none" rtlCol="0">
            <a:spAutoFit/>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マテリアル</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dirty="0">
                <a:solidFill>
                  <a:schemeClr val="accent6">
                    <a:lumMod val="75000"/>
                  </a:schemeClr>
                </a:solidFill>
                <a:latin typeface="Meiryo UI" panose="020B0604030504040204" pitchFamily="50" charset="-128"/>
                <a:ea typeface="Meiryo UI" panose="020B0604030504040204" pitchFamily="50" charset="-128"/>
              </a:rPr>
              <a:t>リサイクル</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19" name="矢印: 下 118">
            <a:extLst>
              <a:ext uri="{FF2B5EF4-FFF2-40B4-BE49-F238E27FC236}">
                <a16:creationId xmlns:a16="http://schemas.microsoft.com/office/drawing/2014/main" id="{03037673-616F-267D-0069-3BAAABA9936E}"/>
              </a:ext>
            </a:extLst>
          </p:cNvPr>
          <p:cNvSpPr/>
          <p:nvPr/>
        </p:nvSpPr>
        <p:spPr>
          <a:xfrm rot="19287207">
            <a:off x="4851255" y="1470634"/>
            <a:ext cx="238045" cy="21178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B509D30C-FC13-F43F-6F20-C6DD856AEC15}"/>
              </a:ext>
            </a:extLst>
          </p:cNvPr>
          <p:cNvSpPr txBox="1"/>
          <p:nvPr/>
        </p:nvSpPr>
        <p:spPr>
          <a:xfrm>
            <a:off x="3902576" y="1105953"/>
            <a:ext cx="1172116" cy="430887"/>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エネルギー</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（人為的投入）</a:t>
            </a:r>
          </a:p>
        </p:txBody>
      </p:sp>
      <p:sp>
        <p:nvSpPr>
          <p:cNvPr id="121" name="テキスト ボックス 120">
            <a:extLst>
              <a:ext uri="{FF2B5EF4-FFF2-40B4-BE49-F238E27FC236}">
                <a16:creationId xmlns:a16="http://schemas.microsoft.com/office/drawing/2014/main" id="{BC838999-DF1F-9E31-6A7C-7744CA61E2F0}"/>
              </a:ext>
            </a:extLst>
          </p:cNvPr>
          <p:cNvSpPr txBox="1"/>
          <p:nvPr/>
        </p:nvSpPr>
        <p:spPr>
          <a:xfrm flipH="1">
            <a:off x="9430168" y="3245959"/>
            <a:ext cx="595034"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焼却</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分解</a:t>
            </a:r>
          </a:p>
        </p:txBody>
      </p:sp>
      <p:sp>
        <p:nvSpPr>
          <p:cNvPr id="122" name="吹き出し: 四角形 121">
            <a:extLst>
              <a:ext uri="{FF2B5EF4-FFF2-40B4-BE49-F238E27FC236}">
                <a16:creationId xmlns:a16="http://schemas.microsoft.com/office/drawing/2014/main" id="{2C5B06E0-C923-28AA-2BA9-3BD2897F2628}"/>
              </a:ext>
            </a:extLst>
          </p:cNvPr>
          <p:cNvSpPr/>
          <p:nvPr/>
        </p:nvSpPr>
        <p:spPr>
          <a:xfrm>
            <a:off x="9476703" y="588742"/>
            <a:ext cx="2364121" cy="970120"/>
          </a:xfrm>
          <a:prstGeom prst="wedgeRectCallout">
            <a:avLst>
              <a:gd name="adj1" fmla="val -78924"/>
              <a:gd name="adj2" fmla="val -3321"/>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Meiryo UI" panose="020B0604030504040204" pitchFamily="50" charset="-128"/>
                <a:ea typeface="Meiryo UI" panose="020B0604030504040204" pitchFamily="50" charset="-128"/>
              </a:rPr>
              <a:t>投入したエネルギーに見合うだけの価値を生みだすもののみが製造を許される</a:t>
            </a:r>
          </a:p>
        </p:txBody>
      </p:sp>
      <p:sp>
        <p:nvSpPr>
          <p:cNvPr id="123" name="フリーフォーム: 図形 122">
            <a:extLst>
              <a:ext uri="{FF2B5EF4-FFF2-40B4-BE49-F238E27FC236}">
                <a16:creationId xmlns:a16="http://schemas.microsoft.com/office/drawing/2014/main" id="{EED689BF-E51A-D047-00B5-69EE1DF32565}"/>
              </a:ext>
            </a:extLst>
          </p:cNvPr>
          <p:cNvSpPr/>
          <p:nvPr/>
        </p:nvSpPr>
        <p:spPr>
          <a:xfrm>
            <a:off x="5577560" y="1539628"/>
            <a:ext cx="3443679" cy="1437731"/>
          </a:xfrm>
          <a:custGeom>
            <a:avLst/>
            <a:gdLst>
              <a:gd name="connsiteX0" fmla="*/ 982847 w 1108315"/>
              <a:gd name="connsiteY0" fmla="*/ 105747 h 624762"/>
              <a:gd name="connsiteX1" fmla="*/ 1107255 w 1108315"/>
              <a:gd name="connsiteY1" fmla="*/ 323461 h 624762"/>
              <a:gd name="connsiteX2" fmla="*/ 920643 w 1108315"/>
              <a:gd name="connsiteY2" fmla="*/ 590938 h 624762"/>
              <a:gd name="connsiteX3" fmla="*/ 186635 w 1108315"/>
              <a:gd name="connsiteY3" fmla="*/ 590938 h 624762"/>
              <a:gd name="connsiteX4" fmla="*/ 22 w 1108315"/>
              <a:gd name="connsiteY4" fmla="*/ 317240 h 624762"/>
              <a:gd name="connsiteX5" fmla="*/ 192855 w 1108315"/>
              <a:gd name="connsiteY5" fmla="*/ 0 h 624762"/>
              <a:gd name="connsiteX0" fmla="*/ 982847 w 1108315"/>
              <a:gd name="connsiteY0" fmla="*/ 75417 h 594432"/>
              <a:gd name="connsiteX1" fmla="*/ 1107255 w 1108315"/>
              <a:gd name="connsiteY1" fmla="*/ 293131 h 594432"/>
              <a:gd name="connsiteX2" fmla="*/ 920643 w 1108315"/>
              <a:gd name="connsiteY2" fmla="*/ 560608 h 594432"/>
              <a:gd name="connsiteX3" fmla="*/ 186635 w 1108315"/>
              <a:gd name="connsiteY3" fmla="*/ 560608 h 594432"/>
              <a:gd name="connsiteX4" fmla="*/ 22 w 1108315"/>
              <a:gd name="connsiteY4" fmla="*/ 286910 h 594432"/>
              <a:gd name="connsiteX5" fmla="*/ 146871 w 1108315"/>
              <a:gd name="connsiteY5" fmla="*/ 0 h 594432"/>
              <a:gd name="connsiteX0" fmla="*/ 1028290 w 1112408"/>
              <a:gd name="connsiteY0" fmla="*/ 0 h 687088"/>
              <a:gd name="connsiteX1" fmla="*/ 1107255 w 1112408"/>
              <a:gd name="connsiteY1" fmla="*/ 385787 h 687088"/>
              <a:gd name="connsiteX2" fmla="*/ 920643 w 1112408"/>
              <a:gd name="connsiteY2" fmla="*/ 653264 h 687088"/>
              <a:gd name="connsiteX3" fmla="*/ 186635 w 1112408"/>
              <a:gd name="connsiteY3" fmla="*/ 653264 h 687088"/>
              <a:gd name="connsiteX4" fmla="*/ 22 w 1112408"/>
              <a:gd name="connsiteY4" fmla="*/ 379566 h 687088"/>
              <a:gd name="connsiteX5" fmla="*/ 146871 w 1112408"/>
              <a:gd name="connsiteY5" fmla="*/ 92656 h 68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408" h="687088">
                <a:moveTo>
                  <a:pt x="1028290" y="0"/>
                </a:moveTo>
                <a:cubicBezTo>
                  <a:pt x="1095677" y="68424"/>
                  <a:pt x="1125196" y="276910"/>
                  <a:pt x="1107255" y="385787"/>
                </a:cubicBezTo>
                <a:cubicBezTo>
                  <a:pt x="1089314" y="494664"/>
                  <a:pt x="1074080" y="608684"/>
                  <a:pt x="920643" y="653264"/>
                </a:cubicBezTo>
                <a:cubicBezTo>
                  <a:pt x="767206" y="697844"/>
                  <a:pt x="340072" y="698880"/>
                  <a:pt x="186635" y="653264"/>
                </a:cubicBezTo>
                <a:cubicBezTo>
                  <a:pt x="33198" y="607648"/>
                  <a:pt x="-1015" y="478056"/>
                  <a:pt x="22" y="379566"/>
                </a:cubicBezTo>
                <a:cubicBezTo>
                  <a:pt x="1059" y="281076"/>
                  <a:pt x="50973" y="202031"/>
                  <a:pt x="146871" y="92656"/>
                </a:cubicBezTo>
              </a:path>
            </a:pathLst>
          </a:custGeom>
          <a:noFill/>
          <a:ln w="19050">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F430502C-BEEC-0095-54C1-0A5E25EB89AB}"/>
              </a:ext>
            </a:extLst>
          </p:cNvPr>
          <p:cNvSpPr txBox="1"/>
          <p:nvPr/>
        </p:nvSpPr>
        <p:spPr>
          <a:xfrm>
            <a:off x="6939411" y="2974072"/>
            <a:ext cx="1188146" cy="276999"/>
          </a:xfrm>
          <a:prstGeom prst="rect">
            <a:avLst/>
          </a:prstGeom>
          <a:noFill/>
        </p:spPr>
        <p:txBody>
          <a:bodyPr wrap="none" rtlCol="0">
            <a:spAutoFit/>
          </a:bodyPr>
          <a:lstStyle/>
          <a:p>
            <a:r>
              <a:rPr lang="ja-JP" altLang="en-US" sz="1200" dirty="0">
                <a:solidFill>
                  <a:schemeClr val="accent6">
                    <a:lumMod val="75000"/>
                  </a:schemeClr>
                </a:solidFill>
                <a:latin typeface="Meiryo UI" panose="020B0604030504040204" pitchFamily="50" charset="-128"/>
                <a:ea typeface="Meiryo UI" panose="020B0604030504040204" pitchFamily="50" charset="-128"/>
              </a:rPr>
              <a:t>ケミカルリサイクル</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25" name="テキスト ボックス 124">
            <a:extLst>
              <a:ext uri="{FF2B5EF4-FFF2-40B4-BE49-F238E27FC236}">
                <a16:creationId xmlns:a16="http://schemas.microsoft.com/office/drawing/2014/main" id="{7A8A5B64-81A6-7137-DD4E-9AD7A56B6FEE}"/>
              </a:ext>
            </a:extLst>
          </p:cNvPr>
          <p:cNvSpPr txBox="1"/>
          <p:nvPr/>
        </p:nvSpPr>
        <p:spPr>
          <a:xfrm>
            <a:off x="4970277" y="5766034"/>
            <a:ext cx="6577442" cy="923330"/>
          </a:xfrm>
          <a:prstGeom prst="rect">
            <a:avLst/>
          </a:prstGeom>
          <a:noFill/>
        </p:spPr>
        <p:txBody>
          <a:bodyPr wrap="none" rtlCol="0">
            <a:spAutoFit/>
          </a:bodyPr>
          <a:lstStyle/>
          <a:p>
            <a:pPr>
              <a:defRPr/>
            </a:pPr>
            <a:r>
              <a:rPr lang="ja-JP" altLang="en-US" dirty="0">
                <a:solidFill>
                  <a:srgbClr val="FF0000"/>
                </a:solidFill>
                <a:latin typeface="Meiryo UI" panose="020B0604030504040204" pitchFamily="50" charset="-128"/>
                <a:ea typeface="Meiryo UI" panose="020B0604030504040204" pitchFamily="50" charset="-128"/>
              </a:rPr>
              <a:t>リサイクルを考える前に、化石資源が使えなくなった状況において</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膨大なエネルギーを投入して作られた「化学素材」が、「天然素材」では</a:t>
            </a:r>
            <a:endParaRPr lang="en-US" altLang="ja-JP" dirty="0">
              <a:solidFill>
                <a:srgbClr val="FF0000"/>
              </a:solidFill>
              <a:latin typeface="Meiryo UI" panose="020B0604030504040204" pitchFamily="50" charset="-128"/>
              <a:ea typeface="Meiryo UI" panose="020B0604030504040204" pitchFamily="50" charset="-128"/>
            </a:endParaRPr>
          </a:p>
          <a:p>
            <a:pPr>
              <a:defRPr/>
            </a:pPr>
            <a:r>
              <a:rPr lang="ja-JP" altLang="en-US" dirty="0">
                <a:solidFill>
                  <a:srgbClr val="FF0000"/>
                </a:solidFill>
                <a:latin typeface="Meiryo UI" panose="020B0604030504040204" pitchFamily="50" charset="-128"/>
                <a:ea typeface="Meiryo UI" panose="020B0604030504040204" pitchFamily="50" charset="-128"/>
              </a:rPr>
              <a:t>得られない価値を提供しているかどうかを考える</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126" name="テキスト ボックス 125">
            <a:extLst>
              <a:ext uri="{FF2B5EF4-FFF2-40B4-BE49-F238E27FC236}">
                <a16:creationId xmlns:a16="http://schemas.microsoft.com/office/drawing/2014/main" id="{E14BA6D5-763F-CAFF-BE4E-01498F23FE30}"/>
              </a:ext>
            </a:extLst>
          </p:cNvPr>
          <p:cNvSpPr txBox="1"/>
          <p:nvPr/>
        </p:nvSpPr>
        <p:spPr>
          <a:xfrm>
            <a:off x="9544801" y="3755766"/>
            <a:ext cx="2350323" cy="369332"/>
          </a:xfrm>
          <a:prstGeom prst="rect">
            <a:avLst/>
          </a:prstGeom>
          <a:noFill/>
        </p:spPr>
        <p:txBody>
          <a:bodyPr wrap="none" rtlCol="0">
            <a:spAutoFit/>
          </a:bodyPr>
          <a:lstStyle/>
          <a:p>
            <a:pPr>
              <a:defRPr/>
            </a:pPr>
            <a:r>
              <a:rPr lang="ja-JP" altLang="en-US" sz="900" dirty="0">
                <a:latin typeface="Meiryo UI" panose="020B0604030504040204" pitchFamily="50" charset="-128"/>
                <a:ea typeface="Meiryo UI" panose="020B0604030504040204" pitchFamily="50" charset="-128"/>
              </a:rPr>
              <a:t>効率的な分解方法（エネルギー有効活用）は</a:t>
            </a:r>
            <a:endParaRPr lang="en-US" altLang="ja-JP" sz="900" dirty="0">
              <a:latin typeface="Meiryo UI" panose="020B0604030504040204" pitchFamily="50" charset="-128"/>
              <a:ea typeface="Meiryo UI" panose="020B0604030504040204" pitchFamily="50" charset="-128"/>
            </a:endParaRPr>
          </a:p>
          <a:p>
            <a:pPr>
              <a:defRPr/>
            </a:pPr>
            <a:r>
              <a:rPr lang="ja-JP" altLang="en-US" sz="900" dirty="0">
                <a:latin typeface="Meiryo UI" panose="020B0604030504040204" pitchFamily="50" charset="-128"/>
                <a:ea typeface="Meiryo UI" panose="020B0604030504040204" pitchFamily="50" charset="-128"/>
              </a:rPr>
              <a:t>今後の課題</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07501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14537</TotalTime>
  <Words>639</Words>
  <Application>Microsoft Office PowerPoint</Application>
  <PresentationFormat>ワイド画面</PresentationFormat>
  <Paragraphs>164</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Meiryo UI</vt:lpstr>
      <vt:lpstr>游ゴシック</vt:lpstr>
      <vt:lpstr>游ゴシック Light</vt:lpstr>
      <vt:lpstr>Arial</vt:lpstr>
      <vt:lpstr>Calibri</vt:lpstr>
      <vt:lpstr>Office テーマ</vt:lpstr>
      <vt:lpstr>そもそも　炭素循環とは何か イントロダクション</vt:lpstr>
      <vt:lpstr>地下に眠る炭素源の現在の活用状況</vt:lpstr>
      <vt:lpstr>化学産業の考える「炭素循環」</vt:lpstr>
      <vt:lpstr>投入したエネルギーの「缶詰」としての炭素化合物に着目</vt:lpstr>
      <vt:lpstr>同じ視点で「天然素材」と「化学素材」を比較する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宏行</dc:creator>
  <cp:lastModifiedBy>藤井 宏行</cp:lastModifiedBy>
  <cp:revision>21</cp:revision>
  <dcterms:created xsi:type="dcterms:W3CDTF">2024-02-15T12:36:01Z</dcterms:created>
  <dcterms:modified xsi:type="dcterms:W3CDTF">2025-07-27T21:23:46Z</dcterms:modified>
</cp:coreProperties>
</file>