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2" d="100"/>
          <a:sy n="72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2A2A-1B1A-4CA2-8C8A-4E1082EBA5EF}" type="datetimeFigureOut">
              <a:rPr kumimoji="1" lang="ja-JP" altLang="en-US" smtClean="0"/>
              <a:t>2017/2/20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7C87-E696-48A6-A02F-0EEED3A5A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915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2A2A-1B1A-4CA2-8C8A-4E1082EBA5EF}" type="datetimeFigureOut">
              <a:rPr kumimoji="1" lang="ja-JP" altLang="en-US" smtClean="0"/>
              <a:t>2017/2/20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7C87-E696-48A6-A02F-0EEED3A5A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1681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2A2A-1B1A-4CA2-8C8A-4E1082EBA5EF}" type="datetimeFigureOut">
              <a:rPr kumimoji="1" lang="ja-JP" altLang="en-US" smtClean="0"/>
              <a:t>2017/2/20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7C87-E696-48A6-A02F-0EEED3A5A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918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2A2A-1B1A-4CA2-8C8A-4E1082EBA5EF}" type="datetimeFigureOut">
              <a:rPr kumimoji="1" lang="ja-JP" altLang="en-US" smtClean="0"/>
              <a:t>2017/2/20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7C87-E696-48A6-A02F-0EEED3A5A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5815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2A2A-1B1A-4CA2-8C8A-4E1082EBA5EF}" type="datetimeFigureOut">
              <a:rPr kumimoji="1" lang="ja-JP" altLang="en-US" smtClean="0"/>
              <a:t>2017/2/20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7C87-E696-48A6-A02F-0EEED3A5A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8331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2A2A-1B1A-4CA2-8C8A-4E1082EBA5EF}" type="datetimeFigureOut">
              <a:rPr kumimoji="1" lang="ja-JP" altLang="en-US" smtClean="0"/>
              <a:t>2017/2/20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7C87-E696-48A6-A02F-0EEED3A5A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6423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2A2A-1B1A-4CA2-8C8A-4E1082EBA5EF}" type="datetimeFigureOut">
              <a:rPr kumimoji="1" lang="ja-JP" altLang="en-US" smtClean="0"/>
              <a:t>2017/2/20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7C87-E696-48A6-A02F-0EEED3A5A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9874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2A2A-1B1A-4CA2-8C8A-4E1082EBA5EF}" type="datetimeFigureOut">
              <a:rPr kumimoji="1" lang="ja-JP" altLang="en-US" smtClean="0"/>
              <a:t>2017/2/20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7C87-E696-48A6-A02F-0EEED3A5A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030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2A2A-1B1A-4CA2-8C8A-4E1082EBA5EF}" type="datetimeFigureOut">
              <a:rPr kumimoji="1" lang="ja-JP" altLang="en-US" smtClean="0"/>
              <a:t>2017/2/20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7C87-E696-48A6-A02F-0EEED3A5A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4085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2A2A-1B1A-4CA2-8C8A-4E1082EBA5EF}" type="datetimeFigureOut">
              <a:rPr kumimoji="1" lang="ja-JP" altLang="en-US" smtClean="0"/>
              <a:t>2017/2/20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7C87-E696-48A6-A02F-0EEED3A5A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969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2A2A-1B1A-4CA2-8C8A-4E1082EBA5EF}" type="datetimeFigureOut">
              <a:rPr kumimoji="1" lang="ja-JP" altLang="en-US" smtClean="0"/>
              <a:t>2017/2/20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7C87-E696-48A6-A02F-0EEED3A5A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0418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F2A2A-1B1A-4CA2-8C8A-4E1082EBA5EF}" type="datetimeFigureOut">
              <a:rPr kumimoji="1" lang="ja-JP" altLang="en-US" smtClean="0"/>
              <a:t>2017/2/20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57C87-E696-48A6-A02F-0EEED3A5A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6926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27.jpg"/><Relationship Id="rId39" Type="http://schemas.openxmlformats.org/officeDocument/2006/relationships/image" Target="../media/image40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34" Type="http://schemas.openxmlformats.org/officeDocument/2006/relationships/image" Target="../media/image35.png"/><Relationship Id="rId42" Type="http://schemas.openxmlformats.org/officeDocument/2006/relationships/image" Target="../media/image43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jpg"/><Relationship Id="rId25" Type="http://schemas.openxmlformats.org/officeDocument/2006/relationships/image" Target="../media/image26.png"/><Relationship Id="rId33" Type="http://schemas.openxmlformats.org/officeDocument/2006/relationships/image" Target="../media/image34.png"/><Relationship Id="rId38" Type="http://schemas.openxmlformats.org/officeDocument/2006/relationships/image" Target="../media/image39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29" Type="http://schemas.openxmlformats.org/officeDocument/2006/relationships/image" Target="../media/image30.png"/><Relationship Id="rId41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32" Type="http://schemas.openxmlformats.org/officeDocument/2006/relationships/image" Target="../media/image33.png"/><Relationship Id="rId37" Type="http://schemas.openxmlformats.org/officeDocument/2006/relationships/image" Target="../media/image38.png"/><Relationship Id="rId40" Type="http://schemas.openxmlformats.org/officeDocument/2006/relationships/image" Target="../media/image41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28" Type="http://schemas.openxmlformats.org/officeDocument/2006/relationships/image" Target="../media/image29.png"/><Relationship Id="rId36" Type="http://schemas.openxmlformats.org/officeDocument/2006/relationships/image" Target="../media/image37.png"/><Relationship Id="rId10" Type="http://schemas.openxmlformats.org/officeDocument/2006/relationships/image" Target="../media/image11.jpeg"/><Relationship Id="rId19" Type="http://schemas.openxmlformats.org/officeDocument/2006/relationships/image" Target="../media/image20.jpeg"/><Relationship Id="rId31" Type="http://schemas.openxmlformats.org/officeDocument/2006/relationships/image" Target="../media/image32.png"/><Relationship Id="rId44" Type="http://schemas.openxmlformats.org/officeDocument/2006/relationships/hyperlink" Target="http://susdi.org/wp/medal/top/" TargetMode="External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image" Target="../media/image28.jpg"/><Relationship Id="rId30" Type="http://schemas.openxmlformats.org/officeDocument/2006/relationships/image" Target="../media/image31.jpg"/><Relationship Id="rId35" Type="http://schemas.openxmlformats.org/officeDocument/2006/relationships/image" Target="../media/image36.png"/><Relationship Id="rId43" Type="http://schemas.openxmlformats.org/officeDocument/2006/relationships/image" Target="../media/image4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横巻き 1"/>
          <p:cNvSpPr/>
          <p:nvPr/>
        </p:nvSpPr>
        <p:spPr>
          <a:xfrm>
            <a:off x="1807808" y="180018"/>
            <a:ext cx="4373218" cy="135172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2" name="グループ化 51"/>
          <p:cNvGrpSpPr/>
          <p:nvPr/>
        </p:nvGrpSpPr>
        <p:grpSpPr>
          <a:xfrm>
            <a:off x="1982381" y="1208633"/>
            <a:ext cx="4024075" cy="5526396"/>
            <a:chOff x="3945652" y="307680"/>
            <a:chExt cx="4024075" cy="5526396"/>
          </a:xfrm>
        </p:grpSpPr>
        <p:pic>
          <p:nvPicPr>
            <p:cNvPr id="53" name="図 52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945652" y="307680"/>
              <a:ext cx="4024075" cy="5526396"/>
            </a:xfrm>
            <a:prstGeom prst="rect">
              <a:avLst/>
            </a:prstGeom>
            <a:noFill/>
          </p:spPr>
        </p:pic>
        <p:sp>
          <p:nvSpPr>
            <p:cNvPr id="54" name="正方形/長方形 53"/>
            <p:cNvSpPr/>
            <p:nvPr/>
          </p:nvSpPr>
          <p:spPr>
            <a:xfrm rot="16200000">
              <a:off x="5408404" y="4374871"/>
              <a:ext cx="1099972" cy="109153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Circle">
                <a:avLst>
                  <a:gd name="adj" fmla="val 12151459"/>
                </a:avLst>
              </a:prstTxWarp>
              <a:spAutoFit/>
              <a:scene3d>
                <a:camera prst="orthographicFront"/>
                <a:lightRig rig="soft" dir="t">
                  <a:rot lat="0" lon="0" rev="15600000"/>
                </a:lightRig>
              </a:scene3d>
              <a:sp3d extrusionH="57150" prstMaterial="softEdge">
                <a:bevelT w="25400" h="38100"/>
              </a:sp3d>
            </a:bodyPr>
            <a:lstStyle/>
            <a:p>
              <a:pPr algn="ctr"/>
              <a:r>
                <a:rPr lang="ja-JP" altLang="en-US" sz="3600" b="1" cap="none" spc="0" smtClean="0">
                  <a:ln/>
                  <a:solidFill>
                    <a:srgbClr val="FFC000"/>
                  </a:solidFill>
                  <a:effectLst/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Ｍｙ都市</a:t>
              </a:r>
              <a:r>
                <a:rPr lang="ja-JP" altLang="en-US" sz="3600" b="1" cap="none" spc="0" dirty="0" smtClean="0">
                  <a:ln/>
                  <a:solidFill>
                    <a:srgbClr val="FFC000"/>
                  </a:solidFill>
                  <a:effectLst/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鉱山をメダルへ</a:t>
              </a:r>
              <a:r>
                <a:rPr lang="en-US" altLang="ja-JP" sz="3600" b="1" cap="none" spc="0" dirty="0" smtClean="0">
                  <a:ln/>
                  <a:solidFill>
                    <a:srgbClr val="FFC000"/>
                  </a:solidFill>
                  <a:effectLst/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!</a:t>
              </a:r>
              <a:endParaRPr lang="ja-JP" altLang="en-US" sz="3600" b="1" cap="none" spc="0" dirty="0">
                <a:ln/>
                <a:solidFill>
                  <a:srgbClr val="FFC000"/>
                </a:solidFill>
                <a:effectLst/>
                <a:latin typeface="HG創英角ｺﾞｼｯｸUB" panose="020B0909000000000000" pitchFamily="49" charset="-128"/>
                <a:ea typeface="HG創英角ｺﾞｼｯｸUB" panose="020B0909000000000000" pitchFamily="49" charset="-128"/>
              </a:endParaRPr>
            </a:p>
          </p:txBody>
        </p:sp>
      </p:grpSp>
      <p:sp>
        <p:nvSpPr>
          <p:cNvPr id="55" name="テキスト ボックス 54"/>
          <p:cNvSpPr txBox="1"/>
          <p:nvPr/>
        </p:nvSpPr>
        <p:spPr>
          <a:xfrm>
            <a:off x="1982379" y="440380"/>
            <a:ext cx="4024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smtClean="0"/>
              <a:t>3</a:t>
            </a:r>
            <a:r>
              <a:rPr kumimoji="1" lang="ja-JP" altLang="en-US" sz="2400" smtClean="0"/>
              <a:t>月</a:t>
            </a:r>
            <a:r>
              <a:rPr kumimoji="1" lang="en-US" altLang="ja-JP" sz="2400" smtClean="0"/>
              <a:t>7</a:t>
            </a:r>
            <a:r>
              <a:rPr kumimoji="1" lang="ja-JP" altLang="en-US" sz="2400" smtClean="0"/>
              <a:t>日</a:t>
            </a:r>
            <a:r>
              <a:rPr kumimoji="1" lang="en-US" altLang="ja-JP" sz="2400" smtClean="0"/>
              <a:t>(</a:t>
            </a:r>
            <a:r>
              <a:rPr kumimoji="1" lang="ja-JP" altLang="en-US" sz="2400" smtClean="0"/>
              <a:t>火</a:t>
            </a:r>
            <a:r>
              <a:rPr kumimoji="1" lang="en-US" altLang="ja-JP" sz="2400" smtClean="0"/>
              <a:t>) 13:00  -15:00</a:t>
            </a:r>
            <a:endParaRPr lang="en-US" altLang="ja-JP" sz="2400"/>
          </a:p>
          <a:p>
            <a:r>
              <a:rPr lang="en-US" altLang="ja-JP" sz="2400" smtClean="0"/>
              <a:t>NIMS</a:t>
            </a:r>
            <a:r>
              <a:rPr lang="ja-JP" altLang="en-US" sz="2400" smtClean="0"/>
              <a:t>ファイン棟</a:t>
            </a:r>
            <a:r>
              <a:rPr kumimoji="1" lang="en-US" altLang="ja-JP" sz="2400" smtClean="0"/>
              <a:t>  </a:t>
            </a:r>
            <a:r>
              <a:rPr kumimoji="1" lang="ja-JP" altLang="en-US" sz="2400" smtClean="0"/>
              <a:t>へ</a:t>
            </a:r>
            <a:r>
              <a:rPr lang="ja-JP" altLang="en-US" sz="2400" smtClean="0"/>
              <a:t>持ち</a:t>
            </a:r>
            <a:r>
              <a:rPr lang="ja-JP" altLang="en-US" sz="2400"/>
              <a:t>寄</a:t>
            </a:r>
            <a:r>
              <a:rPr lang="ja-JP" altLang="en-US" sz="2400" smtClean="0"/>
              <a:t>ろう</a:t>
            </a:r>
            <a:endParaRPr kumimoji="1" lang="ja-JP" altLang="en-US" sz="2400" smtClean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5546986" y="4549676"/>
            <a:ext cx="23845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/>
              <a:t>「</a:t>
            </a:r>
            <a:r>
              <a:rPr kumimoji="1" lang="ja-JP" altLang="en-US" smtClean="0"/>
              <a:t>ここにも都市鉱山」</a:t>
            </a:r>
          </a:p>
          <a:p>
            <a:r>
              <a:rPr lang="ja-JP" altLang="en-US" smtClean="0"/>
              <a:t>　にもエントリーを</a:t>
            </a:r>
            <a:r>
              <a:rPr lang="en-US" altLang="ja-JP" smtClean="0"/>
              <a:t>!</a:t>
            </a:r>
            <a:endParaRPr lang="ja-JP" altLang="en-US" smtClean="0"/>
          </a:p>
          <a:p>
            <a:endParaRPr kumimoji="1" lang="ja-JP" altLang="en-US"/>
          </a:p>
          <a:p>
            <a:endParaRPr lang="ja-JP" altLang="en-US" smtClean="0"/>
          </a:p>
          <a:p>
            <a:endParaRPr kumimoji="1" lang="ja-JP" altLang="en-US"/>
          </a:p>
          <a:p>
            <a:endParaRPr lang="ja-JP" altLang="en-US" smtClean="0"/>
          </a:p>
          <a:p>
            <a:r>
              <a:rPr lang="en-US" altLang="ja-JP"/>
              <a:t>http</a:t>
            </a:r>
            <a:r>
              <a:rPr lang="en-US" altLang="ja-JP"/>
              <a:t>://</a:t>
            </a:r>
            <a:r>
              <a:rPr lang="en-US" altLang="ja-JP" smtClean="0"/>
              <a:t>susdi.org/wp/medal/regmyum</a:t>
            </a:r>
            <a:r>
              <a:rPr lang="en-US" altLang="ja-JP"/>
              <a:t>/</a:t>
            </a:r>
            <a:endParaRPr kumimoji="1" lang="ja-JP" altLang="en-US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347" y="5039152"/>
            <a:ext cx="1171575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956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 rotWithShape="1">
          <a:blip r:embed="rId2"/>
          <a:srcRect l="19868" r="20524"/>
          <a:stretch/>
        </p:blipFill>
        <p:spPr>
          <a:xfrm>
            <a:off x="172779" y="854775"/>
            <a:ext cx="665997" cy="83425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 rotWithShape="1">
          <a:blip r:embed="rId3"/>
          <a:srcRect l="25783" t="17798" r="25002" b="25957"/>
          <a:stretch/>
        </p:blipFill>
        <p:spPr>
          <a:xfrm>
            <a:off x="890430" y="1006086"/>
            <a:ext cx="620233" cy="531628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2328" y="811119"/>
            <a:ext cx="1110112" cy="836283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60562" y="923568"/>
            <a:ext cx="869143" cy="654753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 rotWithShape="1">
          <a:blip r:embed="rId6"/>
          <a:srcRect l="26563" r="26045"/>
          <a:stretch/>
        </p:blipFill>
        <p:spPr>
          <a:xfrm>
            <a:off x="6143368" y="1064692"/>
            <a:ext cx="288399" cy="458436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 rotWithShape="1">
          <a:blip r:embed="rId7"/>
          <a:srcRect l="13543" t="17476" r="17708" b="15856"/>
          <a:stretch/>
        </p:blipFill>
        <p:spPr>
          <a:xfrm>
            <a:off x="1520814" y="1006085"/>
            <a:ext cx="937644" cy="681924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15928" y="1044333"/>
            <a:ext cx="560380" cy="426377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 rotWithShape="1">
          <a:blip r:embed="rId9"/>
          <a:srcRect l="9900" r="11462"/>
          <a:stretch/>
        </p:blipFill>
        <p:spPr>
          <a:xfrm>
            <a:off x="5442913" y="891774"/>
            <a:ext cx="700454" cy="665071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97" t="15393" r="30728" b="8911"/>
          <a:stretch/>
        </p:blipFill>
        <p:spPr>
          <a:xfrm>
            <a:off x="4355780" y="962813"/>
            <a:ext cx="356891" cy="589412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 rotWithShape="1">
          <a:blip r:embed="rId11"/>
          <a:srcRect l="12894" t="38630" r="13675" b="36893"/>
          <a:stretch/>
        </p:blipFill>
        <p:spPr>
          <a:xfrm>
            <a:off x="6666898" y="1238873"/>
            <a:ext cx="984860" cy="246215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549116" y="678264"/>
            <a:ext cx="1341723" cy="1010766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 rotWithShape="1">
          <a:blip r:embed="rId13"/>
          <a:srcRect l="9378" r="10940"/>
          <a:stretch/>
        </p:blipFill>
        <p:spPr>
          <a:xfrm>
            <a:off x="236913" y="2152038"/>
            <a:ext cx="611414" cy="578054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49976" y="2106058"/>
            <a:ext cx="996131" cy="743777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 rotWithShape="1">
          <a:blip r:embed="rId15"/>
          <a:srcRect l="12174" t="27536" r="11763" b="21302"/>
          <a:stretch/>
        </p:blipFill>
        <p:spPr>
          <a:xfrm>
            <a:off x="1940407" y="2195771"/>
            <a:ext cx="1227536" cy="617085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335991" y="2278533"/>
            <a:ext cx="604767" cy="45156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8" t="9983" r="17578" b="19184"/>
          <a:stretch/>
        </p:blipFill>
        <p:spPr>
          <a:xfrm>
            <a:off x="4108808" y="2033559"/>
            <a:ext cx="956930" cy="779297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209090" y="2306745"/>
            <a:ext cx="610708" cy="460066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12" r="20833"/>
          <a:stretch/>
        </p:blipFill>
        <p:spPr>
          <a:xfrm>
            <a:off x="5929513" y="2264252"/>
            <a:ext cx="427708" cy="545046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 rotWithShape="1">
          <a:blip r:embed="rId20"/>
          <a:srcRect l="17190" t="25228" r="13024" b="17393"/>
          <a:stretch/>
        </p:blipFill>
        <p:spPr>
          <a:xfrm>
            <a:off x="6465657" y="2253225"/>
            <a:ext cx="810734" cy="502172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 rotWithShape="1">
          <a:blip r:embed="rId21"/>
          <a:srcRect l="32293" r="32293"/>
          <a:stretch/>
        </p:blipFill>
        <p:spPr>
          <a:xfrm>
            <a:off x="7297127" y="2027673"/>
            <a:ext cx="448125" cy="953269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7877369" y="2172163"/>
            <a:ext cx="1083187" cy="808780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-51716" y="3193102"/>
            <a:ext cx="1101692" cy="829942"/>
          </a:xfrm>
          <a:prstGeom prst="rect">
            <a:avLst/>
          </a:prstGeom>
        </p:spPr>
      </p:pic>
      <p:pic>
        <p:nvPicPr>
          <p:cNvPr id="37" name="図 36"/>
          <p:cNvPicPr>
            <a:picLocks noChangeAspect="1"/>
          </p:cNvPicPr>
          <p:nvPr/>
        </p:nvPicPr>
        <p:blipFill rotWithShape="1">
          <a:blip r:embed="rId24"/>
          <a:srcRect l="19534" t="10507" r="13675" b="16583"/>
          <a:stretch/>
        </p:blipFill>
        <p:spPr>
          <a:xfrm>
            <a:off x="939117" y="3193330"/>
            <a:ext cx="730515" cy="598083"/>
          </a:xfrm>
          <a:prstGeom prst="rect">
            <a:avLst/>
          </a:prstGeom>
        </p:spPr>
      </p:pic>
      <p:pic>
        <p:nvPicPr>
          <p:cNvPr id="38" name="図 37"/>
          <p:cNvPicPr>
            <a:picLocks noChangeAspect="1"/>
          </p:cNvPicPr>
          <p:nvPr/>
        </p:nvPicPr>
        <p:blipFill rotWithShape="1">
          <a:blip r:embed="rId25"/>
          <a:srcRect l="12503" t="30818" r="11332" b="21270"/>
          <a:stretch/>
        </p:blipFill>
        <p:spPr>
          <a:xfrm>
            <a:off x="1731583" y="3267886"/>
            <a:ext cx="1215801" cy="573608"/>
          </a:xfrm>
          <a:prstGeom prst="rect">
            <a:avLst/>
          </a:prstGeom>
        </p:spPr>
      </p:pic>
      <p:pic>
        <p:nvPicPr>
          <p:cNvPr id="39" name="図 38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711" y="3242891"/>
            <a:ext cx="831458" cy="623593"/>
          </a:xfrm>
          <a:prstGeom prst="rect">
            <a:avLst/>
          </a:prstGeom>
        </p:spPr>
      </p:pic>
      <p:pic>
        <p:nvPicPr>
          <p:cNvPr id="40" name="図 39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0226" y="3257428"/>
            <a:ext cx="792692" cy="594519"/>
          </a:xfrm>
          <a:prstGeom prst="rect">
            <a:avLst/>
          </a:prstGeom>
        </p:spPr>
      </p:pic>
      <p:pic>
        <p:nvPicPr>
          <p:cNvPr id="41" name="図 40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4854977" y="3248343"/>
            <a:ext cx="790644" cy="590347"/>
          </a:xfrm>
          <a:prstGeom prst="rect">
            <a:avLst/>
          </a:prstGeom>
        </p:spPr>
      </p:pic>
      <p:pic>
        <p:nvPicPr>
          <p:cNvPr id="43" name="図 42"/>
          <p:cNvPicPr>
            <a:picLocks noChangeAspect="1"/>
          </p:cNvPicPr>
          <p:nvPr/>
        </p:nvPicPr>
        <p:blipFill rotWithShape="1">
          <a:blip r:embed="rId29"/>
          <a:srcRect l="26666" r="25131"/>
          <a:stretch/>
        </p:blipFill>
        <p:spPr>
          <a:xfrm>
            <a:off x="5699909" y="3095563"/>
            <a:ext cx="659294" cy="1014561"/>
          </a:xfrm>
          <a:prstGeom prst="rect">
            <a:avLst/>
          </a:prstGeom>
        </p:spPr>
      </p:pic>
      <p:pic>
        <p:nvPicPr>
          <p:cNvPr id="44" name="図 43"/>
          <p:cNvPicPr>
            <a:picLocks noChangeAspect="1"/>
          </p:cNvPicPr>
          <p:nvPr/>
        </p:nvPicPr>
        <p:blipFill rotWithShape="1"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6" r="22397"/>
          <a:stretch/>
        </p:blipFill>
        <p:spPr>
          <a:xfrm>
            <a:off x="6357222" y="3014644"/>
            <a:ext cx="852070" cy="1057739"/>
          </a:xfrm>
          <a:prstGeom prst="rect">
            <a:avLst/>
          </a:prstGeom>
        </p:spPr>
      </p:pic>
      <p:pic>
        <p:nvPicPr>
          <p:cNvPr id="46" name="図 45"/>
          <p:cNvPicPr>
            <a:picLocks noChangeAspect="1"/>
          </p:cNvPicPr>
          <p:nvPr/>
        </p:nvPicPr>
        <p:blipFill rotWithShape="1">
          <a:blip r:embed="rId31"/>
          <a:srcRect l="14066" t="11548" r="21095" b="5125"/>
          <a:stretch/>
        </p:blipFill>
        <p:spPr>
          <a:xfrm>
            <a:off x="7245678" y="3193104"/>
            <a:ext cx="812160" cy="782805"/>
          </a:xfrm>
          <a:prstGeom prst="rect">
            <a:avLst/>
          </a:prstGeom>
        </p:spPr>
      </p:pic>
      <p:pic>
        <p:nvPicPr>
          <p:cNvPr id="48" name="図 47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8233232" y="3311205"/>
            <a:ext cx="727326" cy="543070"/>
          </a:xfrm>
          <a:prstGeom prst="rect">
            <a:avLst/>
          </a:prstGeom>
        </p:spPr>
      </p:pic>
      <p:pic>
        <p:nvPicPr>
          <p:cNvPr id="49" name="図 48"/>
          <p:cNvPicPr>
            <a:picLocks noChangeAspect="1"/>
          </p:cNvPicPr>
          <p:nvPr/>
        </p:nvPicPr>
        <p:blipFill rotWithShape="1">
          <a:blip r:embed="rId33"/>
          <a:srcRect l="20441" t="16217" r="17584" b="11942"/>
          <a:stretch/>
        </p:blipFill>
        <p:spPr>
          <a:xfrm>
            <a:off x="89638" y="4552401"/>
            <a:ext cx="905964" cy="784153"/>
          </a:xfrm>
          <a:prstGeom prst="rect">
            <a:avLst/>
          </a:prstGeom>
        </p:spPr>
      </p:pic>
      <p:pic>
        <p:nvPicPr>
          <p:cNvPr id="51" name="図 50"/>
          <p:cNvPicPr>
            <a:picLocks noChangeAspect="1"/>
          </p:cNvPicPr>
          <p:nvPr/>
        </p:nvPicPr>
        <p:blipFill rotWithShape="1">
          <a:blip r:embed="rId34"/>
          <a:srcRect l="17712" t="15549" r="18232" b="13936"/>
          <a:stretch/>
        </p:blipFill>
        <p:spPr>
          <a:xfrm>
            <a:off x="1049975" y="4528055"/>
            <a:ext cx="834508" cy="692032"/>
          </a:xfrm>
          <a:prstGeom prst="rect">
            <a:avLst/>
          </a:prstGeom>
        </p:spPr>
      </p:pic>
      <p:pic>
        <p:nvPicPr>
          <p:cNvPr id="53" name="図 52"/>
          <p:cNvPicPr>
            <a:picLocks noChangeAspect="1"/>
          </p:cNvPicPr>
          <p:nvPr/>
        </p:nvPicPr>
        <p:blipFill rotWithShape="1">
          <a:blip r:embed="rId35"/>
          <a:srcRect l="21877" t="4489" r="23960"/>
          <a:stretch/>
        </p:blipFill>
        <p:spPr>
          <a:xfrm>
            <a:off x="1928827" y="4402436"/>
            <a:ext cx="660313" cy="877197"/>
          </a:xfrm>
          <a:prstGeom prst="rect">
            <a:avLst/>
          </a:prstGeom>
        </p:spPr>
      </p:pic>
      <p:pic>
        <p:nvPicPr>
          <p:cNvPr id="54" name="図 53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2817710" y="4595514"/>
            <a:ext cx="797579" cy="600843"/>
          </a:xfrm>
          <a:prstGeom prst="rect">
            <a:avLst/>
          </a:prstGeom>
        </p:spPr>
      </p:pic>
      <p:pic>
        <p:nvPicPr>
          <p:cNvPr id="56" name="図 55"/>
          <p:cNvPicPr>
            <a:picLocks noChangeAspect="1"/>
          </p:cNvPicPr>
          <p:nvPr/>
        </p:nvPicPr>
        <p:blipFill rotWithShape="1">
          <a:blip r:embed="rId37"/>
          <a:srcRect l="10420" t="15940" r="14066" b="14312"/>
          <a:stretch/>
        </p:blipFill>
        <p:spPr>
          <a:xfrm>
            <a:off x="3698251" y="4473645"/>
            <a:ext cx="1014421" cy="699600"/>
          </a:xfrm>
          <a:prstGeom prst="rect">
            <a:avLst/>
          </a:prstGeom>
        </p:spPr>
      </p:pic>
      <p:pic>
        <p:nvPicPr>
          <p:cNvPr id="58" name="図 57"/>
          <p:cNvPicPr>
            <a:picLocks noChangeAspect="1"/>
          </p:cNvPicPr>
          <p:nvPr/>
        </p:nvPicPr>
        <p:blipFill rotWithShape="1">
          <a:blip r:embed="rId38"/>
          <a:srcRect l="29168" r="27086"/>
          <a:stretch/>
        </p:blipFill>
        <p:spPr>
          <a:xfrm>
            <a:off x="4799555" y="4370981"/>
            <a:ext cx="532367" cy="908651"/>
          </a:xfrm>
          <a:prstGeom prst="rect">
            <a:avLst/>
          </a:prstGeom>
        </p:spPr>
      </p:pic>
      <p:pic>
        <p:nvPicPr>
          <p:cNvPr id="59" name="図 58"/>
          <p:cNvPicPr>
            <a:picLocks noChangeAspect="1"/>
          </p:cNvPicPr>
          <p:nvPr/>
        </p:nvPicPr>
        <p:blipFill rotWithShape="1">
          <a:blip r:embed="rId39"/>
          <a:srcRect l="17190" t="12069" r="17972" b="8249"/>
          <a:stretch/>
        </p:blipFill>
        <p:spPr>
          <a:xfrm>
            <a:off x="5321647" y="4442320"/>
            <a:ext cx="908459" cy="837313"/>
          </a:xfrm>
          <a:prstGeom prst="rect">
            <a:avLst/>
          </a:prstGeom>
        </p:spPr>
      </p:pic>
      <p:pic>
        <p:nvPicPr>
          <p:cNvPr id="60" name="図 59"/>
          <p:cNvPicPr>
            <a:picLocks noChangeAspect="1"/>
          </p:cNvPicPr>
          <p:nvPr/>
        </p:nvPicPr>
        <p:blipFill rotWithShape="1">
          <a:blip r:embed="rId40"/>
          <a:srcRect l="29166" r="29687" b="6135"/>
          <a:stretch/>
        </p:blipFill>
        <p:spPr>
          <a:xfrm>
            <a:off x="6343484" y="4420599"/>
            <a:ext cx="514767" cy="880750"/>
          </a:xfrm>
          <a:prstGeom prst="rect">
            <a:avLst/>
          </a:prstGeom>
        </p:spPr>
      </p:pic>
      <p:pic>
        <p:nvPicPr>
          <p:cNvPr id="61" name="図 60"/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6811820" y="4621231"/>
            <a:ext cx="794941" cy="598856"/>
          </a:xfrm>
          <a:prstGeom prst="rect">
            <a:avLst/>
          </a:prstGeom>
        </p:spPr>
      </p:pic>
      <p:pic>
        <p:nvPicPr>
          <p:cNvPr id="62" name="図 61"/>
          <p:cNvPicPr>
            <a:picLocks noChangeAspect="1"/>
          </p:cNvPicPr>
          <p:nvPr/>
        </p:nvPicPr>
        <p:blipFill rotWithShape="1">
          <a:blip r:embed="rId42"/>
          <a:srcRect l="22399" t="8965" r="21877"/>
          <a:stretch/>
        </p:blipFill>
        <p:spPr>
          <a:xfrm>
            <a:off x="7536201" y="4506316"/>
            <a:ext cx="712041" cy="868554"/>
          </a:xfrm>
          <a:prstGeom prst="rect">
            <a:avLst/>
          </a:prstGeom>
        </p:spPr>
      </p:pic>
      <p:pic>
        <p:nvPicPr>
          <p:cNvPr id="64" name="図 63"/>
          <p:cNvPicPr>
            <a:picLocks noChangeAspect="1"/>
          </p:cNvPicPr>
          <p:nvPr/>
        </p:nvPicPr>
        <p:blipFill>
          <a:blip r:embed="rId43"/>
          <a:stretch>
            <a:fillRect/>
          </a:stretch>
        </p:blipFill>
        <p:spPr>
          <a:xfrm>
            <a:off x="8405696" y="4651234"/>
            <a:ext cx="566406" cy="578718"/>
          </a:xfrm>
          <a:prstGeom prst="rect">
            <a:avLst/>
          </a:prstGeom>
        </p:spPr>
      </p:pic>
      <p:sp>
        <p:nvSpPr>
          <p:cNvPr id="65" name="テキスト ボックス 64"/>
          <p:cNvSpPr txBox="1"/>
          <p:nvPr/>
        </p:nvSpPr>
        <p:spPr>
          <a:xfrm>
            <a:off x="107251" y="1707056"/>
            <a:ext cx="8420895" cy="213456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defTabSz="703946"/>
            <a:r>
              <a:rPr lang="en-US" altLang="ja-JP" sz="1387">
                <a:solidFill>
                  <a:prstClr val="black"/>
                </a:solidFill>
              </a:rPr>
              <a:t>480</a:t>
            </a:r>
            <a:r>
              <a:rPr lang="ja-JP" altLang="en-US" sz="1387">
                <a:solidFill>
                  <a:prstClr val="black"/>
                </a:solidFill>
              </a:rPr>
              <a:t>　　　　</a:t>
            </a:r>
            <a:r>
              <a:rPr lang="en-US" altLang="ja-JP" sz="1387">
                <a:solidFill>
                  <a:prstClr val="black"/>
                </a:solidFill>
              </a:rPr>
              <a:t>250</a:t>
            </a:r>
            <a:r>
              <a:rPr lang="ja-JP" altLang="en-US" sz="1387">
                <a:solidFill>
                  <a:prstClr val="black"/>
                </a:solidFill>
              </a:rPr>
              <a:t>　　　　</a:t>
            </a:r>
            <a:r>
              <a:rPr lang="en-US" altLang="ja-JP" sz="1387">
                <a:solidFill>
                  <a:prstClr val="black"/>
                </a:solidFill>
              </a:rPr>
              <a:t>210</a:t>
            </a:r>
            <a:r>
              <a:rPr lang="ja-JP" altLang="en-US" sz="1387">
                <a:solidFill>
                  <a:prstClr val="black"/>
                </a:solidFill>
              </a:rPr>
              <a:t>　　　　　</a:t>
            </a:r>
            <a:r>
              <a:rPr lang="en-US" altLang="ja-JP" sz="1387">
                <a:solidFill>
                  <a:prstClr val="black"/>
                </a:solidFill>
              </a:rPr>
              <a:t>140</a:t>
            </a:r>
            <a:r>
              <a:rPr lang="ja-JP" altLang="en-US" sz="1387">
                <a:solidFill>
                  <a:prstClr val="black"/>
                </a:solidFill>
              </a:rPr>
              <a:t>　　　　　　</a:t>
            </a:r>
            <a:r>
              <a:rPr lang="en-US" altLang="ja-JP" sz="1387">
                <a:solidFill>
                  <a:prstClr val="black"/>
                </a:solidFill>
              </a:rPr>
              <a:t>110</a:t>
            </a:r>
            <a:r>
              <a:rPr lang="ja-JP" altLang="en-US" sz="1387">
                <a:solidFill>
                  <a:prstClr val="black"/>
                </a:solidFill>
              </a:rPr>
              <a:t>　　　　</a:t>
            </a:r>
            <a:r>
              <a:rPr lang="en-US" altLang="ja-JP" sz="1387">
                <a:solidFill>
                  <a:prstClr val="black"/>
                </a:solidFill>
              </a:rPr>
              <a:t>95</a:t>
            </a:r>
            <a:r>
              <a:rPr lang="ja-JP" altLang="en-US" sz="1387">
                <a:solidFill>
                  <a:prstClr val="black"/>
                </a:solidFill>
              </a:rPr>
              <a:t>　　　　</a:t>
            </a:r>
            <a:r>
              <a:rPr lang="en-US" altLang="ja-JP" sz="1387">
                <a:solidFill>
                  <a:prstClr val="black"/>
                </a:solidFill>
              </a:rPr>
              <a:t>79</a:t>
            </a:r>
            <a:r>
              <a:rPr lang="ja-JP" altLang="en-US" sz="1387">
                <a:solidFill>
                  <a:prstClr val="black"/>
                </a:solidFill>
              </a:rPr>
              <a:t>　　　　　</a:t>
            </a:r>
            <a:r>
              <a:rPr lang="en-US" altLang="ja-JP" sz="1387">
                <a:solidFill>
                  <a:prstClr val="black"/>
                </a:solidFill>
              </a:rPr>
              <a:t>78</a:t>
            </a:r>
            <a:r>
              <a:rPr lang="ja-JP" altLang="en-US" sz="1387">
                <a:solidFill>
                  <a:prstClr val="black"/>
                </a:solidFill>
              </a:rPr>
              <a:t>　　　</a:t>
            </a:r>
            <a:r>
              <a:rPr lang="en-US" altLang="ja-JP" sz="1387">
                <a:solidFill>
                  <a:prstClr val="black"/>
                </a:solidFill>
              </a:rPr>
              <a:t>66</a:t>
            </a:r>
            <a:r>
              <a:rPr lang="ja-JP" altLang="en-US" sz="1387">
                <a:solidFill>
                  <a:prstClr val="black"/>
                </a:solidFill>
              </a:rPr>
              <a:t>　　　　　</a:t>
            </a:r>
            <a:r>
              <a:rPr lang="en-US" altLang="ja-JP" sz="1387">
                <a:solidFill>
                  <a:prstClr val="black"/>
                </a:solidFill>
              </a:rPr>
              <a:t>62</a:t>
            </a:r>
            <a:r>
              <a:rPr lang="ja-JP" altLang="en-US" sz="1387">
                <a:solidFill>
                  <a:prstClr val="black"/>
                </a:solidFill>
              </a:rPr>
              <a:t>　　　　　　　　　</a:t>
            </a:r>
            <a:r>
              <a:rPr lang="en-US" altLang="ja-JP" sz="1387">
                <a:solidFill>
                  <a:prstClr val="black"/>
                </a:solidFill>
              </a:rPr>
              <a:t>61</a:t>
            </a:r>
            <a:endParaRPr lang="ja-JP" altLang="en-US" sz="1387">
              <a:solidFill>
                <a:prstClr val="black"/>
              </a:solidFill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71438" y="2889971"/>
            <a:ext cx="8504251" cy="213456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defTabSz="703946"/>
            <a:r>
              <a:rPr lang="en-US" altLang="ja-JP" sz="1387">
                <a:solidFill>
                  <a:prstClr val="black"/>
                </a:solidFill>
              </a:rPr>
              <a:t>58</a:t>
            </a:r>
            <a:r>
              <a:rPr lang="ja-JP" altLang="en-US" sz="1387">
                <a:solidFill>
                  <a:prstClr val="black"/>
                </a:solidFill>
              </a:rPr>
              <a:t>　　　　　　　　</a:t>
            </a:r>
            <a:r>
              <a:rPr lang="en-US" altLang="ja-JP" sz="1387">
                <a:solidFill>
                  <a:prstClr val="black"/>
                </a:solidFill>
              </a:rPr>
              <a:t>37</a:t>
            </a:r>
            <a:r>
              <a:rPr lang="ja-JP" altLang="en-US" sz="1387">
                <a:solidFill>
                  <a:prstClr val="black"/>
                </a:solidFill>
              </a:rPr>
              <a:t>　　　　　　　　</a:t>
            </a:r>
            <a:r>
              <a:rPr lang="en-US" altLang="ja-JP" sz="1387">
                <a:solidFill>
                  <a:prstClr val="black"/>
                </a:solidFill>
              </a:rPr>
              <a:t>35</a:t>
            </a:r>
            <a:r>
              <a:rPr lang="ja-JP" altLang="en-US" sz="1387">
                <a:solidFill>
                  <a:prstClr val="black"/>
                </a:solidFill>
              </a:rPr>
              <a:t>　　　　　　　　</a:t>
            </a:r>
            <a:r>
              <a:rPr lang="en-US" altLang="ja-JP" sz="1387">
                <a:solidFill>
                  <a:prstClr val="black"/>
                </a:solidFill>
              </a:rPr>
              <a:t>35</a:t>
            </a:r>
            <a:r>
              <a:rPr lang="ja-JP" altLang="en-US" sz="1387">
                <a:solidFill>
                  <a:prstClr val="black"/>
                </a:solidFill>
              </a:rPr>
              <a:t>　　　　　　　</a:t>
            </a:r>
            <a:r>
              <a:rPr lang="en-US" altLang="ja-JP" sz="1387">
                <a:solidFill>
                  <a:prstClr val="black"/>
                </a:solidFill>
              </a:rPr>
              <a:t>31</a:t>
            </a:r>
            <a:r>
              <a:rPr lang="ja-JP" altLang="en-US" sz="1387">
                <a:solidFill>
                  <a:prstClr val="black"/>
                </a:solidFill>
              </a:rPr>
              <a:t>　　　　　　</a:t>
            </a:r>
            <a:r>
              <a:rPr lang="en-US" altLang="ja-JP" sz="1387">
                <a:solidFill>
                  <a:prstClr val="black"/>
                </a:solidFill>
              </a:rPr>
              <a:t>27</a:t>
            </a:r>
            <a:r>
              <a:rPr lang="ja-JP" altLang="en-US" sz="1387">
                <a:solidFill>
                  <a:prstClr val="black"/>
                </a:solidFill>
              </a:rPr>
              <a:t>　　　　</a:t>
            </a:r>
            <a:r>
              <a:rPr lang="en-US" altLang="ja-JP" sz="1387">
                <a:solidFill>
                  <a:prstClr val="black"/>
                </a:solidFill>
              </a:rPr>
              <a:t>26</a:t>
            </a:r>
            <a:r>
              <a:rPr lang="ja-JP" altLang="en-US" sz="1387">
                <a:solidFill>
                  <a:prstClr val="black"/>
                </a:solidFill>
              </a:rPr>
              <a:t>　　　　　</a:t>
            </a:r>
            <a:r>
              <a:rPr lang="en-US" altLang="ja-JP" sz="1387">
                <a:solidFill>
                  <a:prstClr val="black"/>
                </a:solidFill>
              </a:rPr>
              <a:t>23</a:t>
            </a:r>
            <a:r>
              <a:rPr lang="ja-JP" altLang="en-US" sz="1387">
                <a:solidFill>
                  <a:prstClr val="black"/>
                </a:solidFill>
              </a:rPr>
              <a:t>　　　　</a:t>
            </a:r>
            <a:r>
              <a:rPr lang="en-US" altLang="ja-JP" sz="1387">
                <a:solidFill>
                  <a:prstClr val="black"/>
                </a:solidFill>
              </a:rPr>
              <a:t>22</a:t>
            </a:r>
            <a:r>
              <a:rPr lang="ja-JP" altLang="en-US" sz="1387">
                <a:solidFill>
                  <a:prstClr val="black"/>
                </a:solidFill>
              </a:rPr>
              <a:t>　　　　　</a:t>
            </a:r>
            <a:r>
              <a:rPr lang="en-US" altLang="ja-JP" sz="1387">
                <a:solidFill>
                  <a:prstClr val="black"/>
                </a:solidFill>
              </a:rPr>
              <a:t>22</a:t>
            </a:r>
            <a:endParaRPr lang="ja-JP" altLang="en-US" sz="1387">
              <a:solidFill>
                <a:prstClr val="black"/>
              </a:solidFill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36483" y="4073263"/>
            <a:ext cx="8770350" cy="213456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defTabSz="703946"/>
            <a:r>
              <a:rPr lang="en-US" altLang="ja-JP" sz="1387">
                <a:solidFill>
                  <a:prstClr val="black"/>
                </a:solidFill>
              </a:rPr>
              <a:t>19</a:t>
            </a:r>
            <a:r>
              <a:rPr lang="ja-JP" altLang="en-US" sz="1387">
                <a:solidFill>
                  <a:prstClr val="black"/>
                </a:solidFill>
              </a:rPr>
              <a:t>　　　　　　　</a:t>
            </a:r>
            <a:r>
              <a:rPr lang="en-US" altLang="ja-JP" sz="1387">
                <a:solidFill>
                  <a:prstClr val="black"/>
                </a:solidFill>
              </a:rPr>
              <a:t>17</a:t>
            </a:r>
            <a:r>
              <a:rPr lang="ja-JP" altLang="en-US" sz="1387">
                <a:solidFill>
                  <a:prstClr val="black"/>
                </a:solidFill>
              </a:rPr>
              <a:t>　　　　　　　</a:t>
            </a:r>
            <a:r>
              <a:rPr lang="en-US" altLang="ja-JP" sz="1387">
                <a:solidFill>
                  <a:prstClr val="black"/>
                </a:solidFill>
              </a:rPr>
              <a:t>16</a:t>
            </a:r>
            <a:r>
              <a:rPr lang="ja-JP" altLang="en-US" sz="1387">
                <a:solidFill>
                  <a:prstClr val="black"/>
                </a:solidFill>
              </a:rPr>
              <a:t>　　　　　　　　　</a:t>
            </a:r>
            <a:r>
              <a:rPr lang="en-US" altLang="ja-JP" sz="1387">
                <a:solidFill>
                  <a:prstClr val="black"/>
                </a:solidFill>
              </a:rPr>
              <a:t>15</a:t>
            </a:r>
            <a:r>
              <a:rPr lang="ja-JP" altLang="en-US" sz="1387">
                <a:solidFill>
                  <a:prstClr val="black"/>
                </a:solidFill>
              </a:rPr>
              <a:t>　　　　　　</a:t>
            </a:r>
            <a:r>
              <a:rPr lang="en-US" altLang="ja-JP" sz="1387">
                <a:solidFill>
                  <a:prstClr val="black"/>
                </a:solidFill>
              </a:rPr>
              <a:t>14</a:t>
            </a:r>
            <a:r>
              <a:rPr lang="ja-JP" altLang="en-US" sz="1387">
                <a:solidFill>
                  <a:prstClr val="black"/>
                </a:solidFill>
              </a:rPr>
              <a:t>　　　　　　</a:t>
            </a:r>
            <a:r>
              <a:rPr lang="en-US" altLang="ja-JP" sz="1387">
                <a:solidFill>
                  <a:prstClr val="black"/>
                </a:solidFill>
              </a:rPr>
              <a:t>12</a:t>
            </a:r>
            <a:r>
              <a:rPr lang="ja-JP" altLang="en-US" sz="1387">
                <a:solidFill>
                  <a:prstClr val="black"/>
                </a:solidFill>
              </a:rPr>
              <a:t>　　　　　</a:t>
            </a:r>
            <a:r>
              <a:rPr lang="en-US" altLang="ja-JP" sz="1387">
                <a:solidFill>
                  <a:prstClr val="black"/>
                </a:solidFill>
              </a:rPr>
              <a:t>12</a:t>
            </a:r>
            <a:r>
              <a:rPr lang="ja-JP" altLang="en-US" sz="1387">
                <a:solidFill>
                  <a:prstClr val="black"/>
                </a:solidFill>
              </a:rPr>
              <a:t>　　　　　</a:t>
            </a:r>
            <a:r>
              <a:rPr lang="en-US" altLang="ja-JP" sz="1387">
                <a:solidFill>
                  <a:prstClr val="black"/>
                </a:solidFill>
              </a:rPr>
              <a:t>11</a:t>
            </a:r>
            <a:r>
              <a:rPr lang="ja-JP" altLang="en-US" sz="1387">
                <a:solidFill>
                  <a:prstClr val="black"/>
                </a:solidFill>
              </a:rPr>
              <a:t>　　　　　　　</a:t>
            </a:r>
            <a:r>
              <a:rPr lang="en-US" altLang="ja-JP" sz="1387">
                <a:solidFill>
                  <a:prstClr val="black"/>
                </a:solidFill>
              </a:rPr>
              <a:t>10</a:t>
            </a:r>
            <a:r>
              <a:rPr lang="ja-JP" altLang="en-US" sz="1387">
                <a:solidFill>
                  <a:prstClr val="black"/>
                </a:solidFill>
              </a:rPr>
              <a:t>　　　　　　</a:t>
            </a:r>
            <a:r>
              <a:rPr lang="en-US" altLang="ja-JP" sz="1387">
                <a:solidFill>
                  <a:prstClr val="black"/>
                </a:solidFill>
              </a:rPr>
              <a:t>1</a:t>
            </a:r>
            <a:endParaRPr lang="ja-JP" altLang="en-US" sz="1387">
              <a:solidFill>
                <a:prstClr val="black"/>
              </a:solidFill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142274" y="5428945"/>
            <a:ext cx="8670963" cy="213456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defTabSz="703946"/>
            <a:r>
              <a:rPr lang="en-US" altLang="ja-JP" sz="1387">
                <a:solidFill>
                  <a:prstClr val="black"/>
                </a:solidFill>
              </a:rPr>
              <a:t>1</a:t>
            </a:r>
            <a:r>
              <a:rPr lang="ja-JP" altLang="en-US" sz="1387">
                <a:solidFill>
                  <a:prstClr val="black"/>
                </a:solidFill>
              </a:rPr>
              <a:t>　　　　　　　　</a:t>
            </a:r>
            <a:r>
              <a:rPr lang="en-US" altLang="ja-JP" sz="1387">
                <a:solidFill>
                  <a:prstClr val="black"/>
                </a:solidFill>
              </a:rPr>
              <a:t>0.9</a:t>
            </a:r>
            <a:r>
              <a:rPr lang="ja-JP" altLang="en-US" sz="1387">
                <a:solidFill>
                  <a:prstClr val="black"/>
                </a:solidFill>
              </a:rPr>
              <a:t>　　　　　</a:t>
            </a:r>
            <a:r>
              <a:rPr lang="en-US" altLang="ja-JP" sz="1387">
                <a:solidFill>
                  <a:prstClr val="black"/>
                </a:solidFill>
              </a:rPr>
              <a:t>0.8</a:t>
            </a:r>
            <a:r>
              <a:rPr lang="ja-JP" altLang="en-US" sz="1387">
                <a:solidFill>
                  <a:prstClr val="black"/>
                </a:solidFill>
              </a:rPr>
              <a:t>　　　　　　</a:t>
            </a:r>
            <a:r>
              <a:rPr lang="en-US" altLang="ja-JP" sz="1387">
                <a:solidFill>
                  <a:prstClr val="black"/>
                </a:solidFill>
              </a:rPr>
              <a:t>0.6</a:t>
            </a:r>
            <a:r>
              <a:rPr lang="ja-JP" altLang="en-US" sz="1387">
                <a:solidFill>
                  <a:prstClr val="black"/>
                </a:solidFill>
              </a:rPr>
              <a:t>　　　　　　</a:t>
            </a:r>
            <a:r>
              <a:rPr lang="en-US" altLang="ja-JP" sz="1387">
                <a:solidFill>
                  <a:prstClr val="black"/>
                </a:solidFill>
              </a:rPr>
              <a:t>0.3</a:t>
            </a:r>
            <a:r>
              <a:rPr lang="ja-JP" altLang="en-US" sz="1387">
                <a:solidFill>
                  <a:prstClr val="black"/>
                </a:solidFill>
              </a:rPr>
              <a:t>　　　　　　　</a:t>
            </a:r>
            <a:r>
              <a:rPr lang="en-US" altLang="ja-JP" sz="1387">
                <a:solidFill>
                  <a:prstClr val="black"/>
                </a:solidFill>
              </a:rPr>
              <a:t>0.2</a:t>
            </a:r>
            <a:r>
              <a:rPr lang="ja-JP" altLang="en-US" sz="1387">
                <a:solidFill>
                  <a:prstClr val="black"/>
                </a:solidFill>
              </a:rPr>
              <a:t>　　　　</a:t>
            </a:r>
            <a:r>
              <a:rPr lang="en-US" altLang="ja-JP" sz="1387">
                <a:solidFill>
                  <a:prstClr val="black"/>
                </a:solidFill>
              </a:rPr>
              <a:t>0.1</a:t>
            </a:r>
            <a:r>
              <a:rPr lang="ja-JP" altLang="en-US" sz="1387">
                <a:solidFill>
                  <a:prstClr val="black"/>
                </a:solidFill>
              </a:rPr>
              <a:t>　　　　　</a:t>
            </a:r>
            <a:r>
              <a:rPr lang="en-US" altLang="ja-JP" sz="1387">
                <a:solidFill>
                  <a:prstClr val="black"/>
                </a:solidFill>
              </a:rPr>
              <a:t>0.1</a:t>
            </a:r>
            <a:r>
              <a:rPr lang="ja-JP" altLang="en-US" sz="1387">
                <a:solidFill>
                  <a:prstClr val="black"/>
                </a:solidFill>
              </a:rPr>
              <a:t>　　　　</a:t>
            </a:r>
            <a:r>
              <a:rPr lang="en-US" altLang="ja-JP" sz="1387">
                <a:solidFill>
                  <a:prstClr val="black"/>
                </a:solidFill>
              </a:rPr>
              <a:t>0.1</a:t>
            </a:r>
            <a:r>
              <a:rPr lang="ja-JP" altLang="en-US" sz="1387">
                <a:solidFill>
                  <a:prstClr val="black"/>
                </a:solidFill>
              </a:rPr>
              <a:t>　　　　</a:t>
            </a:r>
            <a:r>
              <a:rPr lang="en-US" altLang="ja-JP" sz="1387">
                <a:solidFill>
                  <a:prstClr val="black"/>
                </a:solidFill>
              </a:rPr>
              <a:t>0.1</a:t>
            </a:r>
            <a:r>
              <a:rPr lang="ja-JP" altLang="en-US" sz="1387">
                <a:solidFill>
                  <a:prstClr val="black"/>
                </a:solidFill>
              </a:rPr>
              <a:t>　　　　</a:t>
            </a:r>
            <a:r>
              <a:rPr lang="en-US" altLang="ja-JP" sz="1387">
                <a:solidFill>
                  <a:prstClr val="black"/>
                </a:solidFill>
              </a:rPr>
              <a:t>0</a:t>
            </a:r>
            <a:endParaRPr lang="ja-JP" altLang="en-US" sz="1387">
              <a:solidFill>
                <a:prstClr val="black"/>
              </a:solidFill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322881" y="5791384"/>
            <a:ext cx="7007046" cy="213456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defTabSz="703946"/>
            <a:r>
              <a:rPr lang="ja-JP" altLang="en-US" sz="1387">
                <a:solidFill>
                  <a:prstClr val="black"/>
                </a:solidFill>
              </a:rPr>
              <a:t>代表的な小型家電製品とその</a:t>
            </a:r>
            <a:r>
              <a:rPr lang="en-US" altLang="ja-JP" sz="1387">
                <a:solidFill>
                  <a:prstClr val="black"/>
                </a:solidFill>
              </a:rPr>
              <a:t>1kg</a:t>
            </a:r>
            <a:r>
              <a:rPr lang="ja-JP" altLang="en-US" sz="1387">
                <a:solidFill>
                  <a:prstClr val="black"/>
                </a:solidFill>
              </a:rPr>
              <a:t>に含まれる金の量</a:t>
            </a:r>
            <a:r>
              <a:rPr lang="en-US" altLang="ja-JP" sz="1387">
                <a:solidFill>
                  <a:prstClr val="black"/>
                </a:solidFill>
              </a:rPr>
              <a:t>(mg)</a:t>
            </a:r>
            <a:r>
              <a:rPr lang="ja-JP" altLang="en-US" sz="1387">
                <a:solidFill>
                  <a:prstClr val="black"/>
                </a:solidFill>
              </a:rPr>
              <a:t>です。</a:t>
            </a:r>
            <a:r>
              <a:rPr lang="en-US" altLang="ja-JP" sz="1387">
                <a:solidFill>
                  <a:prstClr val="black"/>
                </a:solidFill>
              </a:rPr>
              <a:t>(</a:t>
            </a:r>
            <a:r>
              <a:rPr lang="ja-JP" altLang="en-US" sz="1387">
                <a:solidFill>
                  <a:prstClr val="black"/>
                </a:solidFill>
              </a:rPr>
              <a:t>天然鉱石は</a:t>
            </a:r>
            <a:r>
              <a:rPr lang="en-US" altLang="ja-JP" sz="1387">
                <a:solidFill>
                  <a:prstClr val="black"/>
                </a:solidFill>
              </a:rPr>
              <a:t>1</a:t>
            </a:r>
            <a:r>
              <a:rPr lang="ja-JP" altLang="en-US" sz="1387">
                <a:solidFill>
                  <a:prstClr val="black"/>
                </a:solidFill>
              </a:rPr>
              <a:t>から</a:t>
            </a:r>
            <a:r>
              <a:rPr lang="en-US" altLang="ja-JP" sz="1387">
                <a:solidFill>
                  <a:prstClr val="black"/>
                </a:solidFill>
              </a:rPr>
              <a:t>4mg</a:t>
            </a:r>
            <a:r>
              <a:rPr lang="ja-JP" altLang="en-US" sz="1387">
                <a:solidFill>
                  <a:prstClr val="black"/>
                </a:solidFill>
              </a:rPr>
              <a:t>です。</a:t>
            </a:r>
            <a:r>
              <a:rPr lang="en-US" altLang="ja-JP" sz="1387">
                <a:solidFill>
                  <a:prstClr val="black"/>
                </a:solidFill>
              </a:rPr>
              <a:t>)</a:t>
            </a:r>
            <a:endParaRPr lang="ja-JP" altLang="en-US" sz="1387">
              <a:solidFill>
                <a:prstClr val="black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36913" y="6185484"/>
            <a:ext cx="8082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mtClean="0"/>
              <a:t>「</a:t>
            </a:r>
            <a:r>
              <a:rPr kumimoji="1" lang="en-US" altLang="ja-JP" smtClean="0"/>
              <a:t>2020</a:t>
            </a:r>
            <a:r>
              <a:rPr kumimoji="1" lang="ja-JP" altLang="en-US" smtClean="0"/>
              <a:t>都市鉱山メダルの会」事務局　</a:t>
            </a:r>
            <a:r>
              <a:rPr kumimoji="1" lang="en-US" altLang="ja-JP" smtClean="0">
                <a:hlinkClick r:id="rId44"/>
              </a:rPr>
              <a:t>http://susdi.org/wp/medal/top/</a:t>
            </a:r>
            <a:endParaRPr kumimoji="1" lang="en-US" altLang="ja-JP" smtClean="0"/>
          </a:p>
          <a:p>
            <a:r>
              <a:rPr lang="en-US" altLang="ja-JP"/>
              <a:t> </a:t>
            </a:r>
            <a:r>
              <a:rPr lang="en-US" altLang="ja-JP" smtClean="0"/>
              <a:t>   (</a:t>
            </a:r>
            <a:r>
              <a:rPr lang="ja-JP" altLang="en-US" smtClean="0"/>
              <a:t>一社</a:t>
            </a:r>
            <a:r>
              <a:rPr lang="en-US" altLang="ja-JP" smtClean="0"/>
              <a:t>)</a:t>
            </a:r>
            <a:r>
              <a:rPr lang="ja-JP" altLang="en-US" smtClean="0"/>
              <a:t>サステイナビリティ技術開発機構　　</a:t>
            </a:r>
            <a:r>
              <a:rPr lang="en-US" altLang="ja-JP" smtClean="0"/>
              <a:t>office@susdi.org</a:t>
            </a:r>
            <a:r>
              <a:rPr kumimoji="1" lang="ja-JP" altLang="en-US" smtClean="0"/>
              <a:t>　</a:t>
            </a:r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05777" y="209159"/>
            <a:ext cx="4289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smtClean="0"/>
              <a:t>まだまだあるよ</a:t>
            </a:r>
            <a:r>
              <a:rPr lang="en-US" altLang="ja-JP" sz="2400" smtClean="0"/>
              <a:t>My</a:t>
            </a:r>
            <a:r>
              <a:rPr lang="ja-JP" altLang="en-US" sz="2400" smtClean="0"/>
              <a:t>都市鉱山</a:t>
            </a:r>
            <a:endParaRPr kumimoji="1"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4231390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885" y="179597"/>
            <a:ext cx="7886700" cy="536022"/>
          </a:xfrm>
        </p:spPr>
        <p:txBody>
          <a:bodyPr>
            <a:normAutofit fontScale="90000"/>
          </a:bodyPr>
          <a:lstStyle/>
          <a:p>
            <a:r>
              <a:rPr kumimoji="1" lang="ja-JP" altLang="en-US" smtClean="0"/>
              <a:t>使用方法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44337" y="901149"/>
            <a:ext cx="8806898" cy="5738190"/>
          </a:xfrm>
        </p:spPr>
        <p:txBody>
          <a:bodyPr>
            <a:noAutofit/>
          </a:bodyPr>
          <a:lstStyle/>
          <a:p>
            <a:r>
              <a:rPr kumimoji="1" lang="ja-JP" altLang="en-US" sz="1600" smtClean="0"/>
              <a:t>回収イベント等が決まっている場合は、</a:t>
            </a:r>
            <a:r>
              <a:rPr kumimoji="1" lang="en-US" altLang="ja-JP" sz="1600" smtClean="0"/>
              <a:t>1</a:t>
            </a:r>
            <a:r>
              <a:rPr kumimoji="1" lang="ja-JP" altLang="en-US" sz="1600" smtClean="0"/>
              <a:t>ページ目の上の「</a:t>
            </a:r>
            <a:r>
              <a:rPr lang="en-US" altLang="ja-JP" sz="1600"/>
              <a:t>3</a:t>
            </a:r>
            <a:r>
              <a:rPr lang="ja-JP" altLang="en-US" sz="1600"/>
              <a:t>月</a:t>
            </a:r>
            <a:r>
              <a:rPr lang="en-US" altLang="ja-JP" sz="1600"/>
              <a:t>7</a:t>
            </a:r>
            <a:r>
              <a:rPr lang="ja-JP" altLang="en-US" sz="1600"/>
              <a:t>日</a:t>
            </a:r>
            <a:r>
              <a:rPr lang="en-US" altLang="ja-JP" sz="1600"/>
              <a:t>(</a:t>
            </a:r>
            <a:r>
              <a:rPr lang="ja-JP" altLang="en-US" sz="1600"/>
              <a:t>火</a:t>
            </a:r>
            <a:r>
              <a:rPr lang="en-US" altLang="ja-JP" sz="1600"/>
              <a:t>) 13:00  </a:t>
            </a:r>
            <a:r>
              <a:rPr lang="en-US" altLang="ja-JP" sz="1600"/>
              <a:t>-</a:t>
            </a:r>
            <a:r>
              <a:rPr lang="en-US" altLang="ja-JP" sz="1600" smtClean="0"/>
              <a:t>15:00NIMS</a:t>
            </a:r>
            <a:r>
              <a:rPr lang="ja-JP" altLang="en-US" sz="1600"/>
              <a:t>ファイン棟</a:t>
            </a:r>
            <a:r>
              <a:rPr lang="en-US" altLang="ja-JP" sz="1600"/>
              <a:t>  </a:t>
            </a:r>
            <a:r>
              <a:rPr lang="ja-JP" altLang="en-US" sz="1600"/>
              <a:t>へ</a:t>
            </a:r>
            <a:r>
              <a:rPr lang="ja-JP" altLang="en-US" sz="1600" smtClean="0"/>
              <a:t>持ち寄ろう</a:t>
            </a:r>
            <a:r>
              <a:rPr kumimoji="1" lang="ja-JP" altLang="en-US" sz="1600" smtClean="0"/>
              <a:t>」の部分を回収イベントに合わせて書き直します。</a:t>
            </a:r>
            <a:br>
              <a:rPr kumimoji="1" lang="ja-JP" altLang="en-US" sz="1600" smtClean="0"/>
            </a:br>
            <a:endParaRPr kumimoji="1" lang="ja-JP" altLang="en-US" sz="1600" smtClean="0"/>
          </a:p>
          <a:p>
            <a:r>
              <a:rPr lang="ja-JP" altLang="en-US" sz="1600"/>
              <a:t>決</a:t>
            </a:r>
            <a:r>
              <a:rPr lang="ja-JP" altLang="en-US" sz="1600" smtClean="0"/>
              <a:t>まっていない</a:t>
            </a:r>
            <a:r>
              <a:rPr lang="ja-JP" altLang="en-US" sz="1600"/>
              <a:t>場合</a:t>
            </a:r>
            <a:r>
              <a:rPr lang="ja-JP" altLang="en-US" sz="1600" smtClean="0"/>
              <a:t>は、「もよりの回収ボックスへ」など自治体にあった言葉を書き入れましょう。</a:t>
            </a:r>
          </a:p>
          <a:p>
            <a:endParaRPr lang="ja-JP" altLang="en-US" sz="1600"/>
          </a:p>
          <a:p>
            <a:r>
              <a:rPr lang="ja-JP" altLang="en-US" sz="1600" smtClean="0"/>
              <a:t>それを</a:t>
            </a:r>
            <a:r>
              <a:rPr lang="en-US" altLang="ja-JP" sz="1600" smtClean="0"/>
              <a:t>A4</a:t>
            </a:r>
            <a:r>
              <a:rPr lang="ja-JP" altLang="en-US" sz="1600" smtClean="0"/>
              <a:t>片側</a:t>
            </a:r>
            <a:r>
              <a:rPr lang="en-US" altLang="ja-JP" sz="1600" smtClean="0"/>
              <a:t>2</a:t>
            </a:r>
            <a:r>
              <a:rPr lang="ja-JP" altLang="en-US" sz="1600" smtClean="0"/>
              <a:t>ページ一枚で</a:t>
            </a:r>
            <a:r>
              <a:rPr lang="en-US" altLang="ja-JP" sz="1600" smtClean="0"/>
              <a:t>1-2</a:t>
            </a:r>
            <a:r>
              <a:rPr lang="ja-JP" altLang="en-US" sz="1600" smtClean="0"/>
              <a:t>頁を印刷します。ＰＬＵＳ社の</a:t>
            </a:r>
            <a:r>
              <a:rPr lang="en-US" altLang="ja-JP" sz="1600" smtClean="0"/>
              <a:t>ME-500</a:t>
            </a:r>
            <a:r>
              <a:rPr lang="ja-JP" altLang="en-US" sz="1600" smtClean="0"/>
              <a:t>等のラベル紙を用いるとそのあと袋に貼るのが楽です。</a:t>
            </a:r>
          </a:p>
          <a:p>
            <a:endParaRPr lang="ja-JP" altLang="en-US" sz="1600"/>
          </a:p>
          <a:p>
            <a:r>
              <a:rPr lang="ja-JP" altLang="en-US" sz="1600" smtClean="0"/>
              <a:t>紙袋を準備します。</a:t>
            </a:r>
            <a:r>
              <a:rPr lang="en-US" altLang="ja-JP" sz="1600" smtClean="0"/>
              <a:t>100</a:t>
            </a:r>
            <a:r>
              <a:rPr lang="ja-JP" altLang="en-US" sz="1600" smtClean="0"/>
              <a:t>均で</a:t>
            </a:r>
            <a:r>
              <a:rPr lang="en-US" altLang="ja-JP" sz="1600" smtClean="0"/>
              <a:t>5</a:t>
            </a:r>
            <a:r>
              <a:rPr lang="ja-JP" altLang="en-US" sz="1600" smtClean="0"/>
              <a:t>枚</a:t>
            </a:r>
            <a:r>
              <a:rPr lang="en-US" altLang="ja-JP" sz="1600" smtClean="0"/>
              <a:t>100</a:t>
            </a:r>
            <a:r>
              <a:rPr lang="ja-JP" altLang="en-US" sz="1600" smtClean="0"/>
              <a:t>円というのもありますし、既存のものを使っても</a:t>
            </a:r>
            <a:r>
              <a:rPr lang="en-US" altLang="ja-JP" sz="1600" smtClean="0"/>
              <a:t>OK</a:t>
            </a:r>
            <a:r>
              <a:rPr lang="ja-JP" altLang="en-US" sz="1600" smtClean="0"/>
              <a:t>です。</a:t>
            </a:r>
          </a:p>
          <a:p>
            <a:endParaRPr lang="ja-JP" altLang="en-US" sz="1600"/>
          </a:p>
          <a:p>
            <a:r>
              <a:rPr lang="ja-JP" altLang="en-US" sz="1600" smtClean="0"/>
              <a:t>紙袋の裏表に、印刷したラベルを貼ります。</a:t>
            </a:r>
          </a:p>
          <a:p>
            <a:endParaRPr lang="ja-JP" altLang="en-US" sz="1600"/>
          </a:p>
          <a:p>
            <a:r>
              <a:rPr lang="ja-JP" altLang="en-US" sz="1600" smtClean="0"/>
              <a:t>その紙袋をもって、家中の小型家電を探して入れましょう。　</a:t>
            </a:r>
            <a:r>
              <a:rPr lang="en-US" altLang="ja-JP" sz="1600" smtClean="0"/>
              <a:t>(</a:t>
            </a:r>
            <a:r>
              <a:rPr lang="ja-JP" altLang="en-US" sz="1600" smtClean="0"/>
              <a:t>入りきれない場合は、別の</a:t>
            </a:r>
            <a:r>
              <a:rPr lang="en-US" altLang="ja-JP" sz="1600" smtClean="0"/>
              <a:t>My</a:t>
            </a:r>
            <a:r>
              <a:rPr lang="ja-JP" altLang="en-US" sz="1600" smtClean="0"/>
              <a:t>都市鉱山ラベルを貼りましょう。</a:t>
            </a:r>
            <a:r>
              <a:rPr lang="en-US" altLang="ja-JP" sz="1600" smtClean="0"/>
              <a:t>)</a:t>
            </a:r>
            <a:r>
              <a:rPr lang="ja-JP" altLang="en-US" sz="1600" smtClean="0"/>
              <a:t/>
            </a:r>
            <a:br>
              <a:rPr lang="ja-JP" altLang="en-US" sz="1600" smtClean="0"/>
            </a:br>
            <a:endParaRPr lang="ja-JP" altLang="en-US" sz="1600" smtClean="0"/>
          </a:p>
          <a:p>
            <a:r>
              <a:rPr lang="ja-JP" altLang="en-US" sz="1600" smtClean="0"/>
              <a:t>何を都市鉱山として集めたか、</a:t>
            </a:r>
            <a:r>
              <a:rPr lang="en-US" altLang="ja-JP" sz="1600" smtClean="0"/>
              <a:t>web</a:t>
            </a:r>
            <a:r>
              <a:rPr lang="ja-JP" altLang="en-US" sz="1600" smtClean="0"/>
              <a:t>の「ここにも都市鉱山」にエントリーして、それぞれの地域の</a:t>
            </a:r>
            <a:r>
              <a:rPr lang="en-US" altLang="ja-JP" sz="1600" smtClean="0"/>
              <a:t>my</a:t>
            </a:r>
            <a:r>
              <a:rPr lang="ja-JP" altLang="en-US" sz="1600" smtClean="0"/>
              <a:t>都市鉱山の量を見せあいましょう。</a:t>
            </a:r>
            <a:br>
              <a:rPr lang="ja-JP" altLang="en-US" sz="1600" smtClean="0"/>
            </a:br>
            <a:endParaRPr lang="ja-JP" altLang="en-US" sz="1600" smtClean="0"/>
          </a:p>
          <a:p>
            <a:r>
              <a:rPr lang="ja-JP" altLang="en-US" sz="1600" smtClean="0"/>
              <a:t>そして、イベント回収やボックス回収に持ち寄るのをお忘れなく。</a:t>
            </a:r>
          </a:p>
          <a:p>
            <a:endParaRPr kumimoji="1" lang="ja-JP" altLang="en-US" sz="1600"/>
          </a:p>
        </p:txBody>
      </p:sp>
    </p:spTree>
    <p:extLst>
      <p:ext uri="{BB962C8B-B14F-4D97-AF65-F5344CB8AC3E}">
        <p14:creationId xmlns:p14="http://schemas.microsoft.com/office/powerpoint/2010/main" val="2706523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115</Words>
  <Application>Microsoft Office PowerPoint</Application>
  <PresentationFormat>画面に合わせる (4:3)</PresentationFormat>
  <Paragraphs>31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HG創英角ｺﾞｼｯｸUB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使用方法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原田幸明</dc:creator>
  <cp:lastModifiedBy>原田幸明</cp:lastModifiedBy>
  <cp:revision>4</cp:revision>
  <cp:lastPrinted>2017-02-20T05:07:26Z</cp:lastPrinted>
  <dcterms:created xsi:type="dcterms:W3CDTF">2017-02-20T04:24:16Z</dcterms:created>
  <dcterms:modified xsi:type="dcterms:W3CDTF">2017-02-20T05:23:02Z</dcterms:modified>
</cp:coreProperties>
</file>